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1543" r:id="rId2"/>
    <p:sldId id="1578" r:id="rId3"/>
    <p:sldId id="1549" r:id="rId4"/>
    <p:sldId id="2277" r:id="rId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D06"/>
    <a:srgbClr val="31849B"/>
    <a:srgbClr val="FFFFFF"/>
    <a:srgbClr val="348EA5"/>
    <a:srgbClr val="000000"/>
    <a:srgbClr val="FDFDFD"/>
    <a:srgbClr val="E3E3E3"/>
    <a:srgbClr val="585858"/>
    <a:srgbClr val="454545"/>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0" autoAdjust="0"/>
    <p:restoredTop sz="95624" autoAdjust="0"/>
  </p:normalViewPr>
  <p:slideViewPr>
    <p:cSldViewPr snapToGrid="0" snapToObjects="1">
      <p:cViewPr varScale="1">
        <p:scale>
          <a:sx n="114" d="100"/>
          <a:sy n="114" d="100"/>
        </p:scale>
        <p:origin x="159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5F41A-E935-5441-A363-BA955CFC5801}" type="datetimeFigureOut">
              <a:rPr lang="it-IT" smtClean="0"/>
              <a:t>27/10/2022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4B0A7-5F4E-A641-8A29-A1912978A8BC}" type="slidenum">
              <a:rPr lang="it-IT" smtClean="0"/>
              <a:t>‹#›</a:t>
            </a:fld>
            <a:endParaRPr lang="it-IT"/>
          </a:p>
        </p:txBody>
      </p:sp>
    </p:spTree>
    <p:extLst>
      <p:ext uri="{BB962C8B-B14F-4D97-AF65-F5344CB8AC3E}">
        <p14:creationId xmlns:p14="http://schemas.microsoft.com/office/powerpoint/2010/main" val="18402268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Shape 11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780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
        <p:nvSpPr>
          <p:cNvPr id="378" name="Shape 378"/>
          <p:cNvSpPr>
            <a:spLocks noGrp="1" noRot="1" noChangeAspect="1"/>
          </p:cNvSpPr>
          <p:nvPr>
            <p:ph type="sldImg" idx="2"/>
          </p:nvPr>
        </p:nvSpPr>
        <p:spPr>
          <a:xfrm>
            <a:off x="1108075" y="812800"/>
            <a:ext cx="5343525" cy="40084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9" name="Shape 379"/>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88900" marR="0" lvl="0" indent="-88900" algn="l" rtl="0">
              <a:lnSpc>
                <a:spcPct val="100000"/>
              </a:lnSpc>
              <a:spcBef>
                <a:spcPts val="0"/>
              </a:spcBef>
              <a:spcAft>
                <a:spcPts val="0"/>
              </a:spcAft>
              <a:buClr>
                <a:srgbClr val="000000"/>
              </a:buClr>
              <a:buSzPts val="1400"/>
              <a:buFont typeface="Arial"/>
              <a:buNone/>
            </a:pPr>
            <a:r>
              <a:rPr lang="it-IT" sz="1200" b="0" i="0" u="none" strike="noStrike" cap="none" dirty="0">
                <a:solidFill>
                  <a:srgbClr val="595959"/>
                </a:solidFill>
                <a:latin typeface="Avenir"/>
                <a:ea typeface="Avenir"/>
                <a:cs typeface="Avenir"/>
                <a:sym typeface="Avenir"/>
              </a:rPr>
              <a:t>* </a:t>
            </a:r>
            <a:r>
              <a:rPr lang="it-IT" sz="1200" b="0" i="0" u="none" strike="noStrike" cap="none" dirty="0" err="1">
                <a:solidFill>
                  <a:srgbClr val="595959"/>
                </a:solidFill>
                <a:latin typeface="Avenir"/>
                <a:ea typeface="Avenir"/>
                <a:cs typeface="Avenir"/>
                <a:sym typeface="Avenir"/>
              </a:rPr>
              <a:t>Being</a:t>
            </a:r>
            <a:r>
              <a:rPr lang="it-IT" sz="1200" b="0" i="0" u="none" strike="noStrike" cap="none" dirty="0">
                <a:solidFill>
                  <a:srgbClr val="595959"/>
                </a:solidFill>
                <a:latin typeface="Avenir"/>
                <a:ea typeface="Avenir"/>
                <a:cs typeface="Avenir"/>
                <a:sym typeface="Avenir"/>
              </a:rPr>
              <a:t> </a:t>
            </a:r>
            <a:r>
              <a:rPr lang="it-IT" sz="1200" b="0" i="0" u="none" strike="noStrike" cap="none" dirty="0" err="1">
                <a:solidFill>
                  <a:srgbClr val="595959"/>
                </a:solidFill>
                <a:latin typeface="Avenir"/>
                <a:ea typeface="Avenir"/>
                <a:cs typeface="Avenir"/>
                <a:sym typeface="Avenir"/>
              </a:rPr>
              <a:t>able</a:t>
            </a:r>
            <a:r>
              <a:rPr lang="it-IT" sz="1200" b="0" i="0" u="none" strike="noStrike" cap="none" dirty="0">
                <a:solidFill>
                  <a:srgbClr val="595959"/>
                </a:solidFill>
                <a:latin typeface="Avenir"/>
                <a:ea typeface="Avenir"/>
                <a:cs typeface="Avenir"/>
                <a:sym typeface="Avenir"/>
              </a:rPr>
              <a:t> to </a:t>
            </a:r>
            <a:r>
              <a:rPr lang="it-IT" sz="1200" b="0" i="0" u="none" strike="noStrike" cap="none" dirty="0" err="1">
                <a:solidFill>
                  <a:srgbClr val="595959"/>
                </a:solidFill>
                <a:latin typeface="Avenir"/>
                <a:ea typeface="Avenir"/>
                <a:cs typeface="Avenir"/>
                <a:sym typeface="Avenir"/>
              </a:rPr>
              <a:t>choose</a:t>
            </a:r>
            <a:r>
              <a:rPr lang="it-IT" sz="1200" b="0" i="0" u="none" strike="noStrike" cap="none" dirty="0">
                <a:solidFill>
                  <a:srgbClr val="595959"/>
                </a:solidFill>
                <a:latin typeface="Avenir"/>
                <a:ea typeface="Avenir"/>
                <a:cs typeface="Avenir"/>
                <a:sym typeface="Avenir"/>
              </a:rPr>
              <a:t> </a:t>
            </a:r>
            <a:r>
              <a:rPr lang="it-IT" sz="1200" b="0" i="0" u="none" strike="noStrike" cap="none" dirty="0" err="1">
                <a:solidFill>
                  <a:srgbClr val="595959"/>
                </a:solidFill>
                <a:latin typeface="Avenir"/>
                <a:ea typeface="Avenir"/>
                <a:cs typeface="Avenir"/>
                <a:sym typeface="Avenir"/>
              </a:rPr>
              <a:t>one‘s</a:t>
            </a:r>
            <a:r>
              <a:rPr lang="it-IT" sz="1200" b="0" i="0" u="none" strike="noStrike" cap="none" dirty="0">
                <a:solidFill>
                  <a:srgbClr val="595959"/>
                </a:solidFill>
                <a:latin typeface="Avenir"/>
                <a:ea typeface="Avenir"/>
                <a:cs typeface="Avenir"/>
                <a:sym typeface="Avenir"/>
              </a:rPr>
              <a:t> </a:t>
            </a:r>
            <a:r>
              <a:rPr lang="it-IT" sz="1200" b="0" i="0" u="none" strike="noStrike" cap="none" dirty="0" err="1">
                <a:solidFill>
                  <a:srgbClr val="595959"/>
                </a:solidFill>
                <a:latin typeface="Avenir"/>
                <a:ea typeface="Avenir"/>
                <a:cs typeface="Avenir"/>
                <a:sym typeface="Avenir"/>
              </a:rPr>
              <a:t>attitude</a:t>
            </a:r>
            <a:r>
              <a:rPr lang="it-IT" sz="1200" b="0" i="0" u="none" strike="noStrike" cap="none" dirty="0">
                <a:solidFill>
                  <a:srgbClr val="595959"/>
                </a:solidFill>
                <a:latin typeface="Avenir"/>
                <a:ea typeface="Avenir"/>
                <a:cs typeface="Avenir"/>
                <a:sym typeface="Avenir"/>
              </a:rPr>
              <a:t> in </a:t>
            </a:r>
            <a:r>
              <a:rPr lang="it-IT" sz="1200" b="0" i="0" u="none" strike="noStrike" cap="none" dirty="0" err="1">
                <a:solidFill>
                  <a:srgbClr val="595959"/>
                </a:solidFill>
                <a:latin typeface="Avenir"/>
                <a:ea typeface="Avenir"/>
                <a:cs typeface="Avenir"/>
                <a:sym typeface="Avenir"/>
              </a:rPr>
              <a:t>change</a:t>
            </a:r>
            <a:r>
              <a:rPr lang="it-IT" sz="1200" b="0" i="0" u="none" strike="noStrike" cap="none" dirty="0">
                <a:solidFill>
                  <a:srgbClr val="595959"/>
                </a:solidFill>
                <a:latin typeface="Avenir"/>
                <a:ea typeface="Avenir"/>
                <a:cs typeface="Avenir"/>
                <a:sym typeface="Avenir"/>
              </a:rPr>
              <a:t> </a:t>
            </a:r>
            <a:r>
              <a:rPr lang="it-IT" sz="1200" b="0" i="0" u="none" strike="noStrike" cap="none" dirty="0" err="1">
                <a:solidFill>
                  <a:srgbClr val="595959"/>
                </a:solidFill>
                <a:latin typeface="Avenir"/>
                <a:ea typeface="Avenir"/>
                <a:cs typeface="Avenir"/>
                <a:sym typeface="Avenir"/>
              </a:rPr>
              <a:t>processes</a:t>
            </a:r>
            <a:r>
              <a:rPr lang="it-IT" sz="1200" b="0" i="0" u="none" strike="noStrike" cap="none" dirty="0">
                <a:solidFill>
                  <a:srgbClr val="595959"/>
                </a:solidFill>
                <a:latin typeface="Avenir"/>
                <a:ea typeface="Avenir"/>
                <a:cs typeface="Avenir"/>
                <a:sym typeface="Avenir"/>
              </a:rPr>
              <a:t> </a:t>
            </a:r>
            <a:endParaRPr dirty="0"/>
          </a:p>
          <a:p>
            <a:pPr marL="88900" marR="0" lvl="0" indent="-88900" algn="l" rtl="0">
              <a:lnSpc>
                <a:spcPct val="100000"/>
              </a:lnSpc>
              <a:spcBef>
                <a:spcPts val="0"/>
              </a:spcBef>
              <a:spcAft>
                <a:spcPts val="0"/>
              </a:spcAft>
              <a:buClr>
                <a:srgbClr val="000000"/>
              </a:buClr>
              <a:buSzPts val="1400"/>
              <a:buFont typeface="Arial"/>
              <a:buNone/>
            </a:pPr>
            <a:r>
              <a:rPr lang="it-IT" sz="1200" b="0" i="0" u="none" strike="noStrike" cap="none" dirty="0">
                <a:solidFill>
                  <a:srgbClr val="595959"/>
                </a:solidFill>
                <a:latin typeface="Avenir"/>
                <a:ea typeface="Avenir"/>
                <a:cs typeface="Avenir"/>
                <a:sym typeface="Avenir"/>
              </a:rPr>
              <a:t>* </a:t>
            </a:r>
            <a:r>
              <a:rPr lang="it-IT" sz="1200" b="0" i="0" u="none" strike="noStrike" cap="none" dirty="0" err="1">
                <a:solidFill>
                  <a:srgbClr val="595959"/>
                </a:solidFill>
                <a:latin typeface="Avenir"/>
                <a:ea typeface="Avenir"/>
                <a:cs typeface="Avenir"/>
                <a:sym typeface="Avenir"/>
              </a:rPr>
              <a:t>Increasing</a:t>
            </a:r>
            <a:r>
              <a:rPr lang="it-IT" sz="1200" b="0" i="0" u="none" strike="noStrike" cap="none" dirty="0">
                <a:solidFill>
                  <a:srgbClr val="595959"/>
                </a:solidFill>
                <a:latin typeface="Avenir"/>
                <a:ea typeface="Avenir"/>
                <a:cs typeface="Avenir"/>
                <a:sym typeface="Avenir"/>
              </a:rPr>
              <a:t> </a:t>
            </a:r>
            <a:r>
              <a:rPr lang="it-IT" sz="1200" b="0" i="0" u="none" strike="noStrike" cap="none" dirty="0" err="1">
                <a:solidFill>
                  <a:srgbClr val="595959"/>
                </a:solidFill>
                <a:latin typeface="Avenir"/>
                <a:ea typeface="Avenir"/>
                <a:cs typeface="Avenir"/>
                <a:sym typeface="Avenir"/>
              </a:rPr>
              <a:t>quality</a:t>
            </a:r>
            <a:r>
              <a:rPr lang="it-IT" sz="1200" b="0" i="0" u="none" strike="noStrike" cap="none" dirty="0">
                <a:solidFill>
                  <a:srgbClr val="595959"/>
                </a:solidFill>
                <a:latin typeface="Avenir"/>
                <a:ea typeface="Avenir"/>
                <a:cs typeface="Avenir"/>
                <a:sym typeface="Avenir"/>
              </a:rPr>
              <a:t> time </a:t>
            </a:r>
            <a:r>
              <a:rPr lang="it-IT" sz="1200" b="0" i="0" u="none" strike="noStrike" cap="none" dirty="0" err="1">
                <a:solidFill>
                  <a:srgbClr val="595959"/>
                </a:solidFill>
                <a:latin typeface="Avenir"/>
                <a:ea typeface="Avenir"/>
                <a:cs typeface="Avenir"/>
                <a:sym typeface="Avenir"/>
              </a:rPr>
              <a:t>through</a:t>
            </a:r>
            <a:r>
              <a:rPr lang="it-IT" sz="1200" b="0" i="0" u="none" strike="noStrike" cap="none" dirty="0">
                <a:solidFill>
                  <a:srgbClr val="595959"/>
                </a:solidFill>
                <a:latin typeface="Avenir"/>
                <a:ea typeface="Avenir"/>
                <a:cs typeface="Avenir"/>
                <a:sym typeface="Avenir"/>
              </a:rPr>
              <a:t> </a:t>
            </a:r>
            <a:r>
              <a:rPr lang="it-IT" sz="1200" b="0" i="0" u="none" strike="noStrike" cap="none" dirty="0" err="1">
                <a:solidFill>
                  <a:srgbClr val="595959"/>
                </a:solidFill>
                <a:latin typeface="Avenir"/>
                <a:ea typeface="Avenir"/>
                <a:cs typeface="Avenir"/>
                <a:sym typeface="Avenir"/>
              </a:rPr>
              <a:t>mental</a:t>
            </a:r>
            <a:r>
              <a:rPr lang="it-IT" sz="1200" b="0" i="0" u="none" strike="noStrike" cap="none" dirty="0">
                <a:solidFill>
                  <a:srgbClr val="595959"/>
                </a:solidFill>
                <a:latin typeface="Avenir"/>
                <a:ea typeface="Avenir"/>
                <a:cs typeface="Avenir"/>
                <a:sym typeface="Avenir"/>
              </a:rPr>
              <a:t> </a:t>
            </a:r>
            <a:r>
              <a:rPr lang="it-IT" sz="1200" b="0" i="0" u="none" strike="noStrike" cap="none" dirty="0" err="1">
                <a:solidFill>
                  <a:srgbClr val="595959"/>
                </a:solidFill>
                <a:latin typeface="Avenir"/>
                <a:ea typeface="Avenir"/>
                <a:cs typeface="Avenir"/>
                <a:sym typeface="Avenir"/>
              </a:rPr>
              <a:t>presence</a:t>
            </a:r>
            <a:endParaRPr sz="1200" b="0" i="0" u="none" strike="noStrike" cap="none" dirty="0">
              <a:solidFill>
                <a:srgbClr val="595959"/>
              </a:solidFill>
              <a:latin typeface="Avenir"/>
              <a:ea typeface="Avenir"/>
              <a:cs typeface="Avenir"/>
              <a:sym typeface="Avenir"/>
            </a:endParaRPr>
          </a:p>
          <a:p>
            <a:pPr marL="88900" marR="0" lvl="0" indent="-88900" algn="l" rtl="0">
              <a:lnSpc>
                <a:spcPct val="100000"/>
              </a:lnSpc>
              <a:spcBef>
                <a:spcPts val="0"/>
              </a:spcBef>
              <a:spcAft>
                <a:spcPts val="0"/>
              </a:spcAft>
              <a:buClr>
                <a:srgbClr val="000000"/>
              </a:buClr>
              <a:buSzPts val="1400"/>
              <a:buFont typeface="Arial"/>
              <a:buNone/>
            </a:pPr>
            <a:r>
              <a:rPr lang="it-IT" sz="1200" b="0" i="0" u="none" strike="noStrike" cap="none" dirty="0">
                <a:solidFill>
                  <a:srgbClr val="595959"/>
                </a:solidFill>
                <a:latin typeface="Avenir"/>
                <a:ea typeface="Avenir"/>
                <a:cs typeface="Avenir"/>
                <a:sym typeface="Avenir"/>
              </a:rPr>
              <a:t>* </a:t>
            </a:r>
            <a:r>
              <a:rPr lang="it-IT" sz="1200" b="0" i="0" u="none" strike="noStrike" cap="none" dirty="0" err="1">
                <a:solidFill>
                  <a:srgbClr val="595959"/>
                </a:solidFill>
                <a:latin typeface="Avenir"/>
                <a:ea typeface="Avenir"/>
                <a:cs typeface="Avenir"/>
                <a:sym typeface="Avenir"/>
              </a:rPr>
              <a:t>Understanding</a:t>
            </a:r>
            <a:r>
              <a:rPr lang="it-IT" sz="1200" b="0" i="0" u="none" strike="noStrike" cap="none" dirty="0">
                <a:solidFill>
                  <a:srgbClr val="595959"/>
                </a:solidFill>
                <a:latin typeface="Avenir"/>
                <a:ea typeface="Avenir"/>
                <a:cs typeface="Avenir"/>
                <a:sym typeface="Avenir"/>
              </a:rPr>
              <a:t> </a:t>
            </a:r>
            <a:r>
              <a:rPr lang="it-IT" sz="1200" b="0" i="0" u="none" strike="noStrike" cap="none" dirty="0" err="1">
                <a:solidFill>
                  <a:srgbClr val="595959"/>
                </a:solidFill>
                <a:latin typeface="Avenir"/>
                <a:ea typeface="Avenir"/>
                <a:cs typeface="Avenir"/>
                <a:sym typeface="Avenir"/>
              </a:rPr>
              <a:t>different</a:t>
            </a:r>
            <a:r>
              <a:rPr lang="it-IT" sz="1200" b="0" i="0" u="none" strike="noStrike" cap="none" dirty="0">
                <a:solidFill>
                  <a:srgbClr val="595959"/>
                </a:solidFill>
                <a:latin typeface="Avenir"/>
                <a:ea typeface="Avenir"/>
                <a:cs typeface="Avenir"/>
                <a:sym typeface="Avenir"/>
              </a:rPr>
              <a:t> </a:t>
            </a:r>
            <a:r>
              <a:rPr lang="it-IT" sz="1200" b="0" i="0" u="none" strike="noStrike" cap="none" dirty="0" err="1">
                <a:solidFill>
                  <a:srgbClr val="595959"/>
                </a:solidFill>
                <a:latin typeface="Avenir"/>
                <a:ea typeface="Avenir"/>
                <a:cs typeface="Avenir"/>
                <a:sym typeface="Avenir"/>
              </a:rPr>
              <a:t>personality</a:t>
            </a:r>
            <a:r>
              <a:rPr lang="it-IT" sz="1200" b="0" i="0" u="none" strike="noStrike" cap="none" dirty="0">
                <a:solidFill>
                  <a:srgbClr val="595959"/>
                </a:solidFill>
                <a:latin typeface="Avenir"/>
                <a:ea typeface="Avenir"/>
                <a:cs typeface="Avenir"/>
                <a:sym typeface="Avenir"/>
              </a:rPr>
              <a:t> </a:t>
            </a:r>
            <a:r>
              <a:rPr lang="it-IT" sz="1200" b="0" i="0" u="none" strike="noStrike" cap="none" dirty="0" err="1">
                <a:solidFill>
                  <a:srgbClr val="595959"/>
                </a:solidFill>
                <a:latin typeface="Avenir"/>
                <a:ea typeface="Avenir"/>
                <a:cs typeface="Avenir"/>
                <a:sym typeface="Avenir"/>
              </a:rPr>
              <a:t>types</a:t>
            </a:r>
            <a:r>
              <a:rPr lang="it-IT" sz="1200" b="0" i="0" u="none" strike="noStrike" cap="none" dirty="0">
                <a:solidFill>
                  <a:srgbClr val="595959"/>
                </a:solidFill>
                <a:latin typeface="Avenir"/>
                <a:ea typeface="Avenir"/>
                <a:cs typeface="Avenir"/>
                <a:sym typeface="Avenir"/>
              </a:rPr>
              <a:t> and </a:t>
            </a:r>
            <a:r>
              <a:rPr lang="it-IT" sz="1200" b="0" i="0" u="none" strike="noStrike" cap="none" dirty="0" err="1">
                <a:solidFill>
                  <a:srgbClr val="595959"/>
                </a:solidFill>
                <a:latin typeface="Avenir"/>
                <a:ea typeface="Avenir"/>
                <a:cs typeface="Avenir"/>
                <a:sym typeface="Avenir"/>
              </a:rPr>
              <a:t>knowing</a:t>
            </a:r>
            <a:r>
              <a:rPr lang="it-IT" sz="1200" b="0" i="0" u="none" strike="noStrike" cap="none" dirty="0">
                <a:solidFill>
                  <a:srgbClr val="595959"/>
                </a:solidFill>
                <a:latin typeface="Avenir"/>
                <a:ea typeface="Avenir"/>
                <a:cs typeface="Avenir"/>
                <a:sym typeface="Avenir"/>
              </a:rPr>
              <a:t> </a:t>
            </a:r>
            <a:r>
              <a:rPr lang="it-IT" sz="1200" b="0" i="0" u="none" strike="noStrike" cap="none" dirty="0" err="1">
                <a:solidFill>
                  <a:srgbClr val="595959"/>
                </a:solidFill>
                <a:latin typeface="Avenir"/>
                <a:ea typeface="Avenir"/>
                <a:cs typeface="Avenir"/>
                <a:sym typeface="Avenir"/>
              </a:rPr>
              <a:t>how</a:t>
            </a:r>
            <a:r>
              <a:rPr lang="it-IT" sz="1200" b="0" i="0" u="none" strike="noStrike" cap="none" dirty="0">
                <a:solidFill>
                  <a:srgbClr val="595959"/>
                </a:solidFill>
                <a:latin typeface="Avenir"/>
                <a:ea typeface="Avenir"/>
                <a:cs typeface="Avenir"/>
                <a:sym typeface="Avenir"/>
              </a:rPr>
              <a:t> to </a:t>
            </a:r>
            <a:r>
              <a:rPr lang="it-IT" sz="1200" b="0" i="0" u="none" strike="noStrike" cap="none" dirty="0" err="1">
                <a:solidFill>
                  <a:srgbClr val="595959"/>
                </a:solidFill>
                <a:latin typeface="Avenir"/>
                <a:ea typeface="Avenir"/>
                <a:cs typeface="Avenir"/>
                <a:sym typeface="Avenir"/>
              </a:rPr>
              <a:t>communicate</a:t>
            </a:r>
            <a:r>
              <a:rPr lang="it-IT" sz="1200" b="0" i="0" u="none" strike="noStrike" cap="none" dirty="0">
                <a:solidFill>
                  <a:srgbClr val="595959"/>
                </a:solidFill>
                <a:latin typeface="Avenir"/>
                <a:ea typeface="Avenir"/>
                <a:cs typeface="Avenir"/>
                <a:sym typeface="Avenir"/>
              </a:rPr>
              <a:t> with </a:t>
            </a:r>
            <a:r>
              <a:rPr lang="it-IT" sz="1200" b="0" i="0" u="none" strike="noStrike" cap="none" dirty="0" err="1">
                <a:solidFill>
                  <a:srgbClr val="595959"/>
                </a:solidFill>
                <a:latin typeface="Avenir"/>
                <a:ea typeface="Avenir"/>
                <a:cs typeface="Avenir"/>
                <a:sym typeface="Avenir"/>
              </a:rPr>
              <a:t>them</a:t>
            </a:r>
            <a:endParaRPr sz="1200" b="0" i="0" u="none" strike="noStrike" cap="none" dirty="0">
              <a:solidFill>
                <a:srgbClr val="595959"/>
              </a:solidFill>
              <a:latin typeface="Avenir"/>
              <a:ea typeface="Avenir"/>
              <a:cs typeface="Avenir"/>
              <a:sym typeface="Avenir"/>
            </a:endParaRPr>
          </a:p>
          <a:p>
            <a:pPr marL="88900" marR="0" lvl="0" indent="-88900" algn="l" rtl="0">
              <a:lnSpc>
                <a:spcPct val="100000"/>
              </a:lnSpc>
              <a:spcBef>
                <a:spcPts val="0"/>
              </a:spcBef>
              <a:spcAft>
                <a:spcPts val="0"/>
              </a:spcAft>
              <a:buClr>
                <a:srgbClr val="000000"/>
              </a:buClr>
              <a:buSzPts val="1400"/>
              <a:buFont typeface="Arial"/>
              <a:buNone/>
            </a:pPr>
            <a:r>
              <a:rPr lang="it-IT" sz="1200" b="0" i="0" u="none" strike="noStrike" cap="none" dirty="0">
                <a:solidFill>
                  <a:srgbClr val="595959"/>
                </a:solidFill>
                <a:latin typeface="Avenir"/>
                <a:ea typeface="Avenir"/>
                <a:cs typeface="Avenir"/>
                <a:sym typeface="Avenir"/>
              </a:rPr>
              <a:t>* Feedback culture</a:t>
            </a:r>
            <a:endParaRPr sz="1200" b="0" i="0" u="none" strike="noStrike" cap="none" dirty="0">
              <a:solidFill>
                <a:srgbClr val="595959"/>
              </a:solidFill>
              <a:latin typeface="Avenir"/>
              <a:ea typeface="Avenir"/>
              <a:cs typeface="Avenir"/>
              <a:sym typeface="Avenir"/>
            </a:endParaRPr>
          </a:p>
        </p:txBody>
      </p:sp>
    </p:spTree>
    <p:extLst>
      <p:ext uri="{BB962C8B-B14F-4D97-AF65-F5344CB8AC3E}">
        <p14:creationId xmlns:p14="http://schemas.microsoft.com/office/powerpoint/2010/main" val="409958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Too small</a:t>
            </a:r>
          </a:p>
        </p:txBody>
      </p:sp>
      <p:sp>
        <p:nvSpPr>
          <p:cNvPr id="4" name="Foliennummernplatzhalter 3"/>
          <p:cNvSpPr>
            <a:spLocks noGrp="1"/>
          </p:cNvSpPr>
          <p:nvPr>
            <p:ph type="sldNum" sz="quarter" idx="10"/>
          </p:nvPr>
        </p:nvSpPr>
        <p:spPr/>
        <p:txBody>
          <a:bodyPr/>
          <a:lstStyle/>
          <a:p>
            <a:fld id="{DFD4B0A7-5F4E-A641-8A29-A1912978A8BC}" type="slidenum">
              <a:rPr lang="it-IT" smtClean="0"/>
              <a:t>3</a:t>
            </a:fld>
            <a:endParaRPr lang="it-IT"/>
          </a:p>
        </p:txBody>
      </p:sp>
    </p:spTree>
    <p:extLst>
      <p:ext uri="{BB962C8B-B14F-4D97-AF65-F5344CB8AC3E}">
        <p14:creationId xmlns:p14="http://schemas.microsoft.com/office/powerpoint/2010/main" val="66527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 name="Shape 1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it-IT"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7819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A72D210-5D2E-6A4C-813C-2417EF1474B5}" type="datetimeFigureOut">
              <a:rPr lang="it-IT" smtClean="0"/>
              <a:t>27/10/2022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DAE909-9823-3746-8A4B-A4BC2F057AE5}" type="slidenum">
              <a:rPr lang="it-IT" smtClean="0"/>
              <a:t>‹#›</a:t>
            </a:fld>
            <a:endParaRPr lang="it-IT"/>
          </a:p>
        </p:txBody>
      </p:sp>
    </p:spTree>
    <p:extLst>
      <p:ext uri="{BB962C8B-B14F-4D97-AF65-F5344CB8AC3E}">
        <p14:creationId xmlns:p14="http://schemas.microsoft.com/office/powerpoint/2010/main" val="417939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A72D210-5D2E-6A4C-813C-2417EF1474B5}" type="datetimeFigureOut">
              <a:rPr lang="it-IT" smtClean="0"/>
              <a:t>27/10/2022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DAE909-9823-3746-8A4B-A4BC2F057AE5}" type="slidenum">
              <a:rPr lang="it-IT" smtClean="0"/>
              <a:t>‹#›</a:t>
            </a:fld>
            <a:endParaRPr lang="it-IT"/>
          </a:p>
        </p:txBody>
      </p:sp>
    </p:spTree>
    <p:extLst>
      <p:ext uri="{BB962C8B-B14F-4D97-AF65-F5344CB8AC3E}">
        <p14:creationId xmlns:p14="http://schemas.microsoft.com/office/powerpoint/2010/main" val="283311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A72D210-5D2E-6A4C-813C-2417EF1474B5}" type="datetimeFigureOut">
              <a:rPr lang="it-IT" smtClean="0"/>
              <a:t>27/10/2022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DAE909-9823-3746-8A4B-A4BC2F057AE5}" type="slidenum">
              <a:rPr lang="it-IT" smtClean="0"/>
              <a:t>‹#›</a:t>
            </a:fld>
            <a:endParaRPr lang="it-IT"/>
          </a:p>
        </p:txBody>
      </p:sp>
    </p:spTree>
    <p:extLst>
      <p:ext uri="{BB962C8B-B14F-4D97-AF65-F5344CB8AC3E}">
        <p14:creationId xmlns:p14="http://schemas.microsoft.com/office/powerpoint/2010/main" val="1207480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latin typeface="Avenir Light"/>
                <a:cs typeface="Avenir Light"/>
              </a:defRPr>
            </a:lvl1pPr>
            <a:lvl2pPr>
              <a:defRPr>
                <a:solidFill>
                  <a:srgbClr val="000000"/>
                </a:solidFill>
                <a:latin typeface="Avenir Light"/>
                <a:cs typeface="Avenir Light"/>
              </a:defRPr>
            </a:lvl2pPr>
            <a:lvl3pPr>
              <a:defRPr>
                <a:solidFill>
                  <a:srgbClr val="000000"/>
                </a:solidFill>
                <a:latin typeface="Avenir Light"/>
                <a:cs typeface="Avenir Light"/>
              </a:defRPr>
            </a:lvl3pPr>
            <a:lvl4pPr>
              <a:defRPr>
                <a:solidFill>
                  <a:srgbClr val="000000"/>
                </a:solidFill>
                <a:latin typeface="Avenir Light"/>
                <a:cs typeface="Avenir Light"/>
              </a:defRPr>
            </a:lvl4pPr>
            <a:lvl5pPr>
              <a:defRPr>
                <a:solidFill>
                  <a:srgbClr val="000000"/>
                </a:solidFill>
                <a:latin typeface="Avenir Light"/>
                <a:cs typeface="Avenir Ligh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Date Placeholder 3"/>
          <p:cNvSpPr>
            <a:spLocks noGrp="1"/>
          </p:cNvSpPr>
          <p:nvPr>
            <p:ph type="dt" sz="half" idx="10"/>
          </p:nvPr>
        </p:nvSpPr>
        <p:spPr>
          <a:xfrm>
            <a:off x="457200" y="6356351"/>
            <a:ext cx="2133600" cy="365125"/>
          </a:xfrm>
          <a:prstGeom prst="rect">
            <a:avLst/>
          </a:prstGeom>
        </p:spPr>
        <p:txBody>
          <a:bodyPr/>
          <a:lstStyle>
            <a:lvl1pPr>
              <a:defRPr/>
            </a:lvl1pPr>
          </a:lstStyle>
          <a:p>
            <a:pPr>
              <a:defRPr/>
            </a:pPr>
            <a:fld id="{14E333DE-4ABD-5A4E-8D63-683B0E6BA78C}" type="datetime1">
              <a:rPr lang="en-US"/>
              <a:pPr>
                <a:defRPr/>
              </a:pPr>
              <a:t>10/27/2022</a:t>
            </a:fld>
            <a:endParaRPr lang="en-US"/>
          </a:p>
        </p:txBody>
      </p:sp>
      <p:sp>
        <p:nvSpPr>
          <p:cNvPr id="7"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de-DE"/>
          </a:p>
        </p:txBody>
      </p:sp>
      <p:sp>
        <p:nvSpPr>
          <p:cNvPr id="8" name="Slide Number Placeholder 5"/>
          <p:cNvSpPr>
            <a:spLocks noGrp="1"/>
          </p:cNvSpPr>
          <p:nvPr>
            <p:ph type="sldNum" sz="quarter" idx="12"/>
          </p:nvPr>
        </p:nvSpPr>
        <p:spPr/>
        <p:txBody>
          <a:bodyPr/>
          <a:lstStyle>
            <a:lvl1pPr>
              <a:defRPr/>
            </a:lvl1pPr>
          </a:lstStyle>
          <a:p>
            <a:pPr>
              <a:defRPr/>
            </a:pPr>
            <a:fld id="{491B2BDE-7BC5-7348-8190-7A5272EE6C00}" type="slidenum">
              <a:rPr lang="en-US"/>
              <a:pPr>
                <a:defRPr/>
              </a:pPr>
              <a:t>‹#›</a:t>
            </a:fld>
            <a:endParaRPr lang="en-US"/>
          </a:p>
        </p:txBody>
      </p:sp>
      <p:sp>
        <p:nvSpPr>
          <p:cNvPr id="9" name="Titelplatzhalter 2"/>
          <p:cNvSpPr>
            <a:spLocks noGrp="1"/>
          </p:cNvSpPr>
          <p:nvPr>
            <p:ph type="title"/>
          </p:nvPr>
        </p:nvSpPr>
        <p:spPr>
          <a:xfrm>
            <a:off x="35496" y="68627"/>
            <a:ext cx="9073008" cy="657556"/>
          </a:xfrm>
          <a:prstGeom prst="rect">
            <a:avLst/>
          </a:prstGeom>
        </p:spPr>
        <p:txBody>
          <a:bodyPr vert="horz" lIns="91440" tIns="45720" rIns="91440" bIns="45720" rtlCol="0" anchor="ctr">
            <a:normAutofit/>
          </a:bodyPr>
          <a:lstStyle/>
          <a:p>
            <a:r>
              <a:rPr lang="de-DE"/>
              <a:t>Mastertitelformat bearbeiten</a:t>
            </a:r>
            <a:endParaRPr lang="en-US" dirty="0"/>
          </a:p>
        </p:txBody>
      </p:sp>
    </p:spTree>
    <p:extLst>
      <p:ext uri="{BB962C8B-B14F-4D97-AF65-F5344CB8AC3E}">
        <p14:creationId xmlns:p14="http://schemas.microsoft.com/office/powerpoint/2010/main" val="3278374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2951535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57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A72D210-5D2E-6A4C-813C-2417EF1474B5}" type="datetimeFigureOut">
              <a:rPr lang="it-IT" smtClean="0"/>
              <a:t>27/10/2022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DAE909-9823-3746-8A4B-A4BC2F057AE5}" type="slidenum">
              <a:rPr lang="it-IT" smtClean="0"/>
              <a:t>‹#›</a:t>
            </a:fld>
            <a:endParaRPr lang="it-IT"/>
          </a:p>
        </p:txBody>
      </p:sp>
    </p:spTree>
    <p:extLst>
      <p:ext uri="{BB962C8B-B14F-4D97-AF65-F5344CB8AC3E}">
        <p14:creationId xmlns:p14="http://schemas.microsoft.com/office/powerpoint/2010/main" val="249380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6A72D210-5D2E-6A4C-813C-2417EF1474B5}" type="datetimeFigureOut">
              <a:rPr lang="it-IT" smtClean="0"/>
              <a:t>27/10/2022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ADAE909-9823-3746-8A4B-A4BC2F057AE5}" type="slidenum">
              <a:rPr lang="it-IT" smtClean="0"/>
              <a:t>‹#›</a:t>
            </a:fld>
            <a:endParaRPr lang="it-IT"/>
          </a:p>
        </p:txBody>
      </p:sp>
    </p:spTree>
    <p:extLst>
      <p:ext uri="{BB962C8B-B14F-4D97-AF65-F5344CB8AC3E}">
        <p14:creationId xmlns:p14="http://schemas.microsoft.com/office/powerpoint/2010/main" val="331131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A72D210-5D2E-6A4C-813C-2417EF1474B5}" type="datetimeFigureOut">
              <a:rPr lang="it-IT" smtClean="0"/>
              <a:t>27/10/2022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DAE909-9823-3746-8A4B-A4BC2F057AE5}" type="slidenum">
              <a:rPr lang="it-IT" smtClean="0"/>
              <a:t>‹#›</a:t>
            </a:fld>
            <a:endParaRPr lang="it-IT"/>
          </a:p>
        </p:txBody>
      </p:sp>
    </p:spTree>
    <p:extLst>
      <p:ext uri="{BB962C8B-B14F-4D97-AF65-F5344CB8AC3E}">
        <p14:creationId xmlns:p14="http://schemas.microsoft.com/office/powerpoint/2010/main" val="223017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A72D210-5D2E-6A4C-813C-2417EF1474B5}" type="datetimeFigureOut">
              <a:rPr lang="it-IT" smtClean="0"/>
              <a:t>27/10/2022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ADAE909-9823-3746-8A4B-A4BC2F057AE5}" type="slidenum">
              <a:rPr lang="it-IT" smtClean="0"/>
              <a:t>‹#›</a:t>
            </a:fld>
            <a:endParaRPr lang="it-IT"/>
          </a:p>
        </p:txBody>
      </p:sp>
    </p:spTree>
    <p:extLst>
      <p:ext uri="{BB962C8B-B14F-4D97-AF65-F5344CB8AC3E}">
        <p14:creationId xmlns:p14="http://schemas.microsoft.com/office/powerpoint/2010/main" val="406499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6A72D210-5D2E-6A4C-813C-2417EF1474B5}" type="datetimeFigureOut">
              <a:rPr lang="it-IT" smtClean="0"/>
              <a:t>27/10/2022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ADAE909-9823-3746-8A4B-A4BC2F057AE5}" type="slidenum">
              <a:rPr lang="it-IT" smtClean="0"/>
              <a:t>‹#›</a:t>
            </a:fld>
            <a:endParaRPr lang="it-IT"/>
          </a:p>
        </p:txBody>
      </p:sp>
    </p:spTree>
    <p:extLst>
      <p:ext uri="{BB962C8B-B14F-4D97-AF65-F5344CB8AC3E}">
        <p14:creationId xmlns:p14="http://schemas.microsoft.com/office/powerpoint/2010/main" val="7427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A72D210-5D2E-6A4C-813C-2417EF1474B5}" type="datetimeFigureOut">
              <a:rPr lang="it-IT" smtClean="0"/>
              <a:t>27/10/2022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ADAE909-9823-3746-8A4B-A4BC2F057AE5}" type="slidenum">
              <a:rPr lang="it-IT" smtClean="0"/>
              <a:t>‹#›</a:t>
            </a:fld>
            <a:endParaRPr lang="it-IT"/>
          </a:p>
        </p:txBody>
      </p:sp>
    </p:spTree>
    <p:extLst>
      <p:ext uri="{BB962C8B-B14F-4D97-AF65-F5344CB8AC3E}">
        <p14:creationId xmlns:p14="http://schemas.microsoft.com/office/powerpoint/2010/main" val="332484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6A72D210-5D2E-6A4C-813C-2417EF1474B5}" type="datetimeFigureOut">
              <a:rPr lang="it-IT" smtClean="0"/>
              <a:t>27/10/2022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DAE909-9823-3746-8A4B-A4BC2F057AE5}" type="slidenum">
              <a:rPr lang="it-IT" smtClean="0"/>
              <a:t>‹#›</a:t>
            </a:fld>
            <a:endParaRPr lang="it-IT"/>
          </a:p>
        </p:txBody>
      </p:sp>
    </p:spTree>
    <p:extLst>
      <p:ext uri="{BB962C8B-B14F-4D97-AF65-F5344CB8AC3E}">
        <p14:creationId xmlns:p14="http://schemas.microsoft.com/office/powerpoint/2010/main" val="3652229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6A72D210-5D2E-6A4C-813C-2417EF1474B5}" type="datetimeFigureOut">
              <a:rPr lang="it-IT" smtClean="0"/>
              <a:t>27/10/2022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ADAE909-9823-3746-8A4B-A4BC2F057AE5}" type="slidenum">
              <a:rPr lang="it-IT" smtClean="0"/>
              <a:t>‹#›</a:t>
            </a:fld>
            <a:endParaRPr lang="it-IT"/>
          </a:p>
        </p:txBody>
      </p:sp>
    </p:spTree>
    <p:extLst>
      <p:ext uri="{BB962C8B-B14F-4D97-AF65-F5344CB8AC3E}">
        <p14:creationId xmlns:p14="http://schemas.microsoft.com/office/powerpoint/2010/main" val="120348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2D210-5D2E-6A4C-813C-2417EF1474B5}" type="datetimeFigureOut">
              <a:rPr lang="it-IT" smtClean="0"/>
              <a:t>27/10/2022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AE909-9823-3746-8A4B-A4BC2F057AE5}" type="slidenum">
              <a:rPr lang="it-IT" smtClean="0"/>
              <a:t>‹#›</a:t>
            </a:fld>
            <a:endParaRPr lang="it-IT"/>
          </a:p>
        </p:txBody>
      </p:sp>
    </p:spTree>
    <p:extLst>
      <p:ext uri="{BB962C8B-B14F-4D97-AF65-F5344CB8AC3E}">
        <p14:creationId xmlns:p14="http://schemas.microsoft.com/office/powerpoint/2010/main" val="136120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2" name="TextBox 1">
            <a:extLst>
              <a:ext uri="{FF2B5EF4-FFF2-40B4-BE49-F238E27FC236}">
                <a16:creationId xmlns:a16="http://schemas.microsoft.com/office/drawing/2014/main" id="{BA5F705E-6F95-C344-BBC9-59B9768E7369}"/>
              </a:ext>
            </a:extLst>
          </p:cNvPr>
          <p:cNvSpPr txBox="1"/>
          <p:nvPr/>
        </p:nvSpPr>
        <p:spPr>
          <a:xfrm>
            <a:off x="11214340" y="862642"/>
            <a:ext cx="184731" cy="369332"/>
          </a:xfrm>
          <a:prstGeom prst="rect">
            <a:avLst/>
          </a:prstGeom>
          <a:noFill/>
        </p:spPr>
        <p:txBody>
          <a:bodyPr wrap="none" rtlCol="0">
            <a:spAutoFit/>
          </a:bodyPr>
          <a:lstStyle/>
          <a:p>
            <a:endParaRPr lang="en-US" dirty="0"/>
          </a:p>
        </p:txBody>
      </p:sp>
      <p:sp>
        <p:nvSpPr>
          <p:cNvPr id="13" name="object 3">
            <a:extLst>
              <a:ext uri="{FF2B5EF4-FFF2-40B4-BE49-F238E27FC236}">
                <a16:creationId xmlns:a16="http://schemas.microsoft.com/office/drawing/2014/main" id="{CFEC4BE6-E617-514B-B37C-BF3299AAB82E}"/>
              </a:ext>
            </a:extLst>
          </p:cNvPr>
          <p:cNvSpPr txBox="1"/>
          <p:nvPr/>
        </p:nvSpPr>
        <p:spPr>
          <a:xfrm>
            <a:off x="355736" y="336813"/>
            <a:ext cx="8432528" cy="5107809"/>
          </a:xfrm>
          <a:prstGeom prst="rect">
            <a:avLst/>
          </a:prstGeom>
        </p:spPr>
        <p:txBody>
          <a:bodyPr vert="horz" wrap="square" lIns="0" tIns="92710" rIns="0" bIns="0" rtlCol="0">
            <a:spAutoFit/>
          </a:bodyPr>
          <a:lstStyle/>
          <a:p>
            <a:pPr marL="12700">
              <a:lnSpc>
                <a:spcPct val="100000"/>
              </a:lnSpc>
              <a:spcBef>
                <a:spcPts val="730"/>
              </a:spcBef>
            </a:pPr>
            <a:r>
              <a:rPr lang="sl-SI" sz="2800" b="1" spc="-15" dirty="0">
                <a:solidFill>
                  <a:srgbClr val="EF6722"/>
                </a:solidFill>
                <a:latin typeface="Avenir" panose="02000503020000020003" pitchFamily="2" charset="0"/>
                <a:ea typeface="Avenir Book" charset="0"/>
                <a:cs typeface="Avenir Book" charset="0"/>
              </a:rPr>
              <a:t>DELAVNICA MIND MATTERS </a:t>
            </a:r>
          </a:p>
          <a:p>
            <a:pPr marL="12700" algn="just">
              <a:lnSpc>
                <a:spcPct val="100000"/>
              </a:lnSpc>
              <a:spcBef>
                <a:spcPts val="730"/>
              </a:spcBef>
            </a:pPr>
            <a:r>
              <a:rPr lang="sl-SI" sz="1200" spc="10" dirty="0">
                <a:solidFill>
                  <a:schemeClr val="tx1">
                    <a:lumMod val="75000"/>
                    <a:lumOff val="25000"/>
                  </a:schemeClr>
                </a:solidFill>
                <a:latin typeface="Avenir Book" charset="0"/>
              </a:rPr>
              <a:t>Današnji svet je kompleksen, zahteven in se nenehno spreminja. Možnost hitrega spreminjanja in komuniciranja ne odpira le novih priložnosti, ampak vodi tudi do višjih zahtev glede zmogljivosti in vse večje delovne obremenitve. Informacijske in komunikacijske tehnologije omogočajo premagovanje prostorske ločenosti, posledično dostopnost 24 ur na dan in na vsaki lokaciji. Meje med delom in zasebnim življenjem se vse bolj razblinjajo. Pogoste posledice so visok stres, izgorelost in težje vzpostavljanje medsebojnih odnosov.</a:t>
            </a:r>
          </a:p>
          <a:p>
            <a:pPr marL="12700" marR="9525" algn="just">
              <a:spcBef>
                <a:spcPts val="565"/>
              </a:spcBef>
            </a:pPr>
            <a:r>
              <a:rPr lang="sl-SI" sz="1200" spc="10" dirty="0">
                <a:solidFill>
                  <a:schemeClr val="tx1">
                    <a:lumMod val="75000"/>
                    <a:lumOff val="25000"/>
                  </a:schemeClr>
                </a:solidFill>
                <a:latin typeface="Avenir Book" charset="0"/>
              </a:rPr>
              <a:t>V takšnem okolju zaposleni in vodilni potrebujejo mehke veščine, ki vodijo do samozavedanja, odpornosti, agilnosti in bistrosti uma, kar prinese dobro zdravje, medsebojno sodelovanje in uspeh.</a:t>
            </a:r>
          </a:p>
          <a:p>
            <a:pPr marL="12700" marR="9525" algn="just">
              <a:spcBef>
                <a:spcPts val="565"/>
              </a:spcBef>
            </a:pPr>
            <a:endParaRPr lang="sl-SI" sz="1200" spc="10" dirty="0">
              <a:solidFill>
                <a:schemeClr val="tx1">
                  <a:lumMod val="75000"/>
                  <a:lumOff val="25000"/>
                </a:schemeClr>
              </a:solidFill>
              <a:latin typeface="Avenir Book" charset="0"/>
            </a:endParaRPr>
          </a:p>
          <a:p>
            <a:pPr marL="12700" marR="9525" algn="just">
              <a:spcBef>
                <a:spcPts val="565"/>
              </a:spcBef>
            </a:pPr>
            <a:r>
              <a:rPr lang="sl-SI" sz="1200" b="1" spc="-15" dirty="0">
                <a:solidFill>
                  <a:srgbClr val="E05D06"/>
                </a:solidFill>
                <a:latin typeface="Avenir Book" charset="0"/>
                <a:ea typeface="Avenir Book" charset="0"/>
                <a:cs typeface="Avenir Book" charset="0"/>
              </a:rPr>
              <a:t>CILJ:</a:t>
            </a:r>
            <a:endParaRPr lang="en-US" sz="1200" b="1" spc="-15" dirty="0">
              <a:solidFill>
                <a:srgbClr val="E05D06"/>
              </a:solidFill>
              <a:latin typeface="Avenir Book" charset="0"/>
              <a:ea typeface="Avenir Book" charset="0"/>
              <a:cs typeface="Avenir Book" charset="0"/>
            </a:endParaRPr>
          </a:p>
          <a:p>
            <a:pPr lvl="0" algn="just"/>
            <a:endParaRPr lang="en-US" sz="800" dirty="0">
              <a:solidFill>
                <a:prstClr val="black">
                  <a:lumMod val="75000"/>
                  <a:lumOff val="25000"/>
                </a:prstClr>
              </a:solidFill>
              <a:latin typeface="Avenir" panose="02000503020000020003" pitchFamily="2" charset="0"/>
              <a:ea typeface="Avenir"/>
              <a:cs typeface="Avenir"/>
              <a:sym typeface="Avenir"/>
            </a:endParaRPr>
          </a:p>
          <a:p>
            <a:pPr lvl="0" algn="just"/>
            <a:r>
              <a:rPr lang="sl-SI" sz="1200" spc="10" dirty="0">
                <a:solidFill>
                  <a:schemeClr val="tx1">
                    <a:lumMod val="75000"/>
                    <a:lumOff val="25000"/>
                  </a:schemeClr>
                </a:solidFill>
                <a:latin typeface="Avenir Book" charset="0"/>
              </a:rPr>
              <a:t>Cilj programa Mind Matters (Um je pomemben) je zaposlenim zagotoviti orodja za samovodenje in čuječnost (</a:t>
            </a:r>
            <a:r>
              <a:rPr lang="sl-SI" sz="1200" spc="10" dirty="0" err="1">
                <a:solidFill>
                  <a:schemeClr val="tx1">
                    <a:lumMod val="75000"/>
                    <a:lumOff val="25000"/>
                  </a:schemeClr>
                </a:solidFill>
                <a:latin typeface="Avenir Book" charset="0"/>
              </a:rPr>
              <a:t>mindfulness</a:t>
            </a:r>
            <a:r>
              <a:rPr lang="sl-SI" sz="1200" spc="10" dirty="0">
                <a:solidFill>
                  <a:schemeClr val="tx1">
                    <a:lumMod val="75000"/>
                    <a:lumOff val="25000"/>
                  </a:schemeClr>
                </a:solidFill>
                <a:latin typeface="Avenir Book" charset="0"/>
              </a:rPr>
              <a:t>), ki jim omogočajo učinkovito, umirjeno in lahkotno obvladovanje stresnih situacij. Razvija samozavedanje, s katerim dosežemo iskreno izkušnjo zaupanja in medsebojnega sodelovanja.</a:t>
            </a:r>
            <a:endParaRPr lang="en-US" sz="1200" spc="10" dirty="0">
              <a:solidFill>
                <a:schemeClr val="tx1">
                  <a:lumMod val="75000"/>
                  <a:lumOff val="25000"/>
                </a:schemeClr>
              </a:solidFill>
              <a:latin typeface="Avenir Book" charset="0"/>
            </a:endParaRPr>
          </a:p>
          <a:p>
            <a:pPr lvl="0" algn="just"/>
            <a:r>
              <a:rPr lang="sl-SI" sz="1200" spc="10" dirty="0">
                <a:solidFill>
                  <a:schemeClr val="tx1">
                    <a:lumMod val="75000"/>
                    <a:lumOff val="25000"/>
                  </a:schemeClr>
                </a:solidFill>
                <a:latin typeface="Avenir Book" charset="0"/>
                <a:sym typeface="Avenir"/>
              </a:rPr>
              <a:t> </a:t>
            </a:r>
            <a:endParaRPr lang="en-US" sz="1200" spc="10" dirty="0">
              <a:solidFill>
                <a:schemeClr val="tx1">
                  <a:lumMod val="75000"/>
                  <a:lumOff val="25000"/>
                </a:schemeClr>
              </a:solidFill>
              <a:latin typeface="Avenir Book" charset="0"/>
              <a:sym typeface="Avenir"/>
            </a:endParaRPr>
          </a:p>
          <a:p>
            <a:pPr lvl="0" algn="just"/>
            <a:r>
              <a:rPr lang="sl-SI" sz="1200" spc="10" dirty="0">
                <a:solidFill>
                  <a:schemeClr val="tx1">
                    <a:lumMod val="75000"/>
                    <a:lumOff val="25000"/>
                  </a:schemeClr>
                </a:solidFill>
                <a:latin typeface="Avenir Book" charset="0"/>
              </a:rPr>
              <a:t>Na delavnici se izvajajo praktične vaje čuječnosti, niz dihalnih in sprostitvenih tehnik, vključno s tehniko SKY</a:t>
            </a:r>
            <a:r>
              <a:rPr lang="it-IT" sz="1200" spc="10" baseline="30000" dirty="0">
                <a:solidFill>
                  <a:schemeClr val="tx1">
                    <a:lumMod val="75000"/>
                    <a:lumOff val="25000"/>
                  </a:schemeClr>
                </a:solidFill>
                <a:latin typeface="Avenir Book" charset="0"/>
              </a:rPr>
              <a:t>®</a:t>
            </a:r>
            <a:r>
              <a:rPr lang="sl-SI" sz="1200" spc="10" dirty="0">
                <a:solidFill>
                  <a:schemeClr val="tx1">
                    <a:lumMod val="75000"/>
                    <a:lumOff val="25000"/>
                  </a:schemeClr>
                </a:solidFill>
                <a:latin typeface="Avenir Book" charset="0"/>
              </a:rPr>
              <a:t>, ki zmanjšujejo stres, povečajo energetski nivo v telesu in vas vračajo v pozitivno stanje duha. </a:t>
            </a:r>
          </a:p>
          <a:p>
            <a:pPr lvl="0" algn="just"/>
            <a:endParaRPr lang="sl-SI" sz="1200" spc="10" dirty="0">
              <a:solidFill>
                <a:schemeClr val="tx1">
                  <a:lumMod val="75000"/>
                  <a:lumOff val="25000"/>
                </a:schemeClr>
              </a:solidFill>
              <a:latin typeface="Avenir Book" charset="0"/>
            </a:endParaRPr>
          </a:p>
          <a:p>
            <a:pPr lvl="0" algn="just"/>
            <a:endParaRPr lang="sl-SI" sz="1200" spc="10" dirty="0">
              <a:solidFill>
                <a:schemeClr val="tx1">
                  <a:lumMod val="75000"/>
                  <a:lumOff val="25000"/>
                </a:schemeClr>
              </a:solidFill>
              <a:latin typeface="Avenir Book" charset="0"/>
            </a:endParaRPr>
          </a:p>
          <a:p>
            <a:pPr lvl="0" algn="just"/>
            <a:r>
              <a:rPr lang="sl-SI" sz="1200" spc="10" dirty="0">
                <a:solidFill>
                  <a:schemeClr val="tx1">
                    <a:lumMod val="75000"/>
                    <a:lumOff val="25000"/>
                  </a:schemeClr>
                </a:solidFill>
                <a:latin typeface="Avenir Book" charset="0"/>
              </a:rPr>
              <a:t>Program se izvaja po licenci mednarodne institucije TLEX Institute.</a:t>
            </a:r>
            <a:endParaRPr lang="en-US" sz="1600" spc="-15" dirty="0">
              <a:solidFill>
                <a:srgbClr val="231F20"/>
              </a:solidFill>
              <a:latin typeface="Avenir" panose="02000503020000020003" pitchFamily="2" charset="0"/>
              <a:ea typeface="Avenir Book" charset="0"/>
              <a:cs typeface="Avenir Book" charset="0"/>
            </a:endParaRPr>
          </a:p>
          <a:p>
            <a:pPr marL="12700" lvl="0" algn="just"/>
            <a:endParaRPr lang="en-US" sz="1200" spc="15" dirty="0">
              <a:solidFill>
                <a:prstClr val="black">
                  <a:lumMod val="75000"/>
                  <a:lumOff val="25000"/>
                </a:prstClr>
              </a:solidFill>
              <a:latin typeface="Avenir Book" charset="0"/>
              <a:ea typeface="Avenir Book" charset="0"/>
              <a:cs typeface="Avenir Book" charset="0"/>
            </a:endParaRPr>
          </a:p>
          <a:p>
            <a:pPr marL="12700" lvl="0"/>
            <a:endParaRPr lang="en-US" sz="1200" spc="15" dirty="0">
              <a:solidFill>
                <a:prstClr val="black">
                  <a:lumMod val="75000"/>
                  <a:lumOff val="25000"/>
                </a:prstClr>
              </a:solidFill>
              <a:latin typeface="Avenir Book" charset="0"/>
              <a:ea typeface="Avenir Book" charset="0"/>
              <a:cs typeface="Avenir Book" charset="0"/>
            </a:endParaRPr>
          </a:p>
          <a:p>
            <a:pPr marL="12700" lvl="0"/>
            <a:endParaRPr lang="en-US" sz="1200" spc="15" dirty="0">
              <a:solidFill>
                <a:prstClr val="black">
                  <a:lumMod val="75000"/>
                  <a:lumOff val="25000"/>
                </a:prstClr>
              </a:solidFill>
              <a:latin typeface="Avenir Book" charset="0"/>
              <a:ea typeface="Avenir Book" charset="0"/>
              <a:cs typeface="Avenir Book" charset="0"/>
            </a:endParaRPr>
          </a:p>
          <a:p>
            <a:pPr marL="12700" lvl="0"/>
            <a:endParaRPr lang="en-US" sz="1200" spc="15" dirty="0">
              <a:solidFill>
                <a:prstClr val="black">
                  <a:lumMod val="75000"/>
                  <a:lumOff val="25000"/>
                </a:prstClr>
              </a:solidFill>
              <a:latin typeface="Avenir Book" charset="0"/>
              <a:ea typeface="Avenir Book" charset="0"/>
              <a:cs typeface="Avenir Book" charset="0"/>
            </a:endParaRPr>
          </a:p>
          <a:p>
            <a:pPr marL="12700" lvl="0"/>
            <a:endParaRPr lang="en-US" sz="1200" spc="15" dirty="0">
              <a:solidFill>
                <a:prstClr val="black">
                  <a:lumMod val="75000"/>
                  <a:lumOff val="25000"/>
                </a:prstClr>
              </a:solidFill>
              <a:latin typeface="Avenir Book" charset="0"/>
              <a:ea typeface="Avenir Book" charset="0"/>
              <a:cs typeface="Avenir Book" charset="0"/>
            </a:endParaRPr>
          </a:p>
          <a:p>
            <a:pPr lvl="0" algn="just"/>
            <a:endParaRPr lang="en-US" sz="500" spc="-15" dirty="0">
              <a:solidFill>
                <a:srgbClr val="2FA3C4"/>
              </a:solidFill>
              <a:latin typeface="Avenir Book" charset="0"/>
              <a:ea typeface="Avenir Book" charset="0"/>
              <a:cs typeface="Avenir Book" charset="0"/>
            </a:endParaRPr>
          </a:p>
        </p:txBody>
      </p:sp>
      <p:cxnSp>
        <p:nvCxnSpPr>
          <p:cNvPr id="7" name="Shape 135">
            <a:extLst>
              <a:ext uri="{FF2B5EF4-FFF2-40B4-BE49-F238E27FC236}">
                <a16:creationId xmlns:a16="http://schemas.microsoft.com/office/drawing/2014/main" id="{997586C8-48D4-9E4B-ADD2-D266905A8525}"/>
              </a:ext>
            </a:extLst>
          </p:cNvPr>
          <p:cNvCxnSpPr>
            <a:cxnSpLocks/>
          </p:cNvCxnSpPr>
          <p:nvPr/>
        </p:nvCxnSpPr>
        <p:spPr>
          <a:xfrm>
            <a:off x="431800" y="6836933"/>
            <a:ext cx="8712198" cy="0"/>
          </a:xfrm>
          <a:prstGeom prst="straightConnector1">
            <a:avLst/>
          </a:prstGeom>
          <a:noFill/>
          <a:ln w="57150" cap="flat" cmpd="sng">
            <a:solidFill>
              <a:srgbClr val="1CA3C4"/>
            </a:solidFill>
            <a:prstDash val="solid"/>
            <a:round/>
            <a:headEnd type="none" w="sm" len="sm"/>
            <a:tailEnd type="none" w="sm" len="sm"/>
          </a:ln>
          <a:effectLst/>
        </p:spPr>
      </p:cxnSp>
      <p:cxnSp>
        <p:nvCxnSpPr>
          <p:cNvPr id="8" name="Shape 136">
            <a:extLst>
              <a:ext uri="{FF2B5EF4-FFF2-40B4-BE49-F238E27FC236}">
                <a16:creationId xmlns:a16="http://schemas.microsoft.com/office/drawing/2014/main" id="{CA2BE6DE-6734-BD41-85C3-B86BDAE1355F}"/>
              </a:ext>
            </a:extLst>
          </p:cNvPr>
          <p:cNvCxnSpPr>
            <a:cxnSpLocks/>
          </p:cNvCxnSpPr>
          <p:nvPr/>
        </p:nvCxnSpPr>
        <p:spPr>
          <a:xfrm>
            <a:off x="-2" y="6835757"/>
            <a:ext cx="431802" cy="1176"/>
          </a:xfrm>
          <a:prstGeom prst="straightConnector1">
            <a:avLst/>
          </a:prstGeom>
          <a:noFill/>
          <a:ln w="57150" cap="flat" cmpd="sng">
            <a:solidFill>
              <a:srgbClr val="FF6600"/>
            </a:solidFill>
            <a:prstDash val="solid"/>
            <a:round/>
            <a:headEnd type="none" w="sm" len="sm"/>
            <a:tailEnd type="none" w="sm" len="sm"/>
          </a:ln>
          <a:effectLst/>
        </p:spPr>
      </p:cxnSp>
      <p:pic>
        <p:nvPicPr>
          <p:cNvPr id="9" name="Picture 8">
            <a:extLst>
              <a:ext uri="{FF2B5EF4-FFF2-40B4-BE49-F238E27FC236}">
                <a16:creationId xmlns:a16="http://schemas.microsoft.com/office/drawing/2014/main" id="{4A9099BA-10D3-DD43-8793-A869939C875A}"/>
              </a:ext>
            </a:extLst>
          </p:cNvPr>
          <p:cNvPicPr>
            <a:picLocks noChangeAspect="1"/>
          </p:cNvPicPr>
          <p:nvPr/>
        </p:nvPicPr>
        <p:blipFill>
          <a:blip r:embed="rId3"/>
          <a:stretch>
            <a:fillRect/>
          </a:stretch>
        </p:blipFill>
        <p:spPr>
          <a:xfrm>
            <a:off x="132565" y="6334833"/>
            <a:ext cx="790235" cy="439924"/>
          </a:xfrm>
          <a:prstGeom prst="rect">
            <a:avLst/>
          </a:prstGeom>
        </p:spPr>
      </p:pic>
      <p:sp>
        <p:nvSpPr>
          <p:cNvPr id="10" name="Footer Placeholder 3">
            <a:extLst>
              <a:ext uri="{FF2B5EF4-FFF2-40B4-BE49-F238E27FC236}">
                <a16:creationId xmlns:a16="http://schemas.microsoft.com/office/drawing/2014/main" id="{8949D9A3-67CC-A648-AC16-7D11A8784565}"/>
              </a:ext>
            </a:extLst>
          </p:cNvPr>
          <p:cNvSpPr txBox="1">
            <a:spLocks/>
          </p:cNvSpPr>
          <p:nvPr/>
        </p:nvSpPr>
        <p:spPr>
          <a:xfrm>
            <a:off x="7596131" y="6624720"/>
            <a:ext cx="2173127" cy="206522"/>
          </a:xfrm>
          <a:prstGeom prst="rect">
            <a:avLst/>
          </a:prstGeom>
        </p:spPr>
        <p:txBody>
          <a:bodyPr/>
          <a:lstStyle>
            <a:defPPr>
              <a:defRPr lang="en-US"/>
            </a:defPPr>
            <a:lvl1pPr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1pPr>
            <a:lvl2pPr marL="260350" indent="196850"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2pPr>
            <a:lvl3pPr marL="522288" indent="392113"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3pPr>
            <a:lvl4pPr marL="782638" indent="588963"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4pPr>
            <a:lvl5pPr marL="1044575" indent="784225"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5pPr>
            <a:lvl6pPr marL="2286000" algn="l" defTabSz="914400" rtl="0" eaLnBrk="1" latinLnBrk="0" hangingPunct="1">
              <a:defRPr sz="1000" kern="1200">
                <a:solidFill>
                  <a:schemeClr val="tx1"/>
                </a:solidFill>
                <a:latin typeface="Calibri" panose="020F0502020204030204" pitchFamily="34" charset="0"/>
                <a:ea typeface="+mn-ea"/>
                <a:cs typeface="+mn-cs"/>
              </a:defRPr>
            </a:lvl6pPr>
            <a:lvl7pPr marL="2743200" algn="l" defTabSz="914400" rtl="0" eaLnBrk="1" latinLnBrk="0" hangingPunct="1">
              <a:defRPr sz="1000" kern="1200">
                <a:solidFill>
                  <a:schemeClr val="tx1"/>
                </a:solidFill>
                <a:latin typeface="Calibri" panose="020F0502020204030204" pitchFamily="34" charset="0"/>
                <a:ea typeface="+mn-ea"/>
                <a:cs typeface="+mn-cs"/>
              </a:defRPr>
            </a:lvl7pPr>
            <a:lvl8pPr marL="3200400" algn="l" defTabSz="914400" rtl="0" eaLnBrk="1" latinLnBrk="0" hangingPunct="1">
              <a:defRPr sz="1000" kern="1200">
                <a:solidFill>
                  <a:schemeClr val="tx1"/>
                </a:solidFill>
                <a:latin typeface="Calibri" panose="020F0502020204030204" pitchFamily="34" charset="0"/>
                <a:ea typeface="+mn-ea"/>
                <a:cs typeface="+mn-cs"/>
              </a:defRPr>
            </a:lvl8pPr>
            <a:lvl9pPr marL="3657600" algn="l" defTabSz="914400" rtl="0" eaLnBrk="1" latinLnBrk="0" hangingPunct="1">
              <a:defRPr sz="1000" kern="1200">
                <a:solidFill>
                  <a:schemeClr val="tx1"/>
                </a:solidFill>
                <a:latin typeface="Calibri" panose="020F0502020204030204" pitchFamily="34" charset="0"/>
                <a:ea typeface="+mn-ea"/>
                <a:cs typeface="+mn-cs"/>
              </a:defRPr>
            </a:lvl9pPr>
          </a:lstStyle>
          <a:p>
            <a:pPr algn="ctr">
              <a:defRPr/>
            </a:pPr>
            <a:r>
              <a:rPr lang="en-US" sz="650" dirty="0">
                <a:latin typeface="Avenir Light" panose="020B0402020203020204" pitchFamily="34" charset="77"/>
              </a:rPr>
              <a:t>©TLEX GmbH 2019</a:t>
            </a:r>
          </a:p>
        </p:txBody>
      </p:sp>
    </p:spTree>
    <p:extLst>
      <p:ext uri="{BB962C8B-B14F-4D97-AF65-F5344CB8AC3E}">
        <p14:creationId xmlns:p14="http://schemas.microsoft.com/office/powerpoint/2010/main" val="392402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p:nvPr/>
        </p:nvSpPr>
        <p:spPr>
          <a:xfrm>
            <a:off x="66982" y="978033"/>
            <a:ext cx="6144787" cy="622914"/>
          </a:xfrm>
          <a:prstGeom prst="rect">
            <a:avLst/>
          </a:prstGeom>
          <a:noFill/>
          <a:ln>
            <a:noFill/>
          </a:ln>
        </p:spPr>
        <p:txBody>
          <a:bodyPr spcFirstLastPara="1" wrap="square" lIns="140625" tIns="70300" rIns="140625" bIns="70300" anchor="t" anchorCtr="0">
            <a:noAutofit/>
          </a:bodyPr>
          <a:lstStyle/>
          <a:p>
            <a:pPr marL="0" marR="0" lvl="0" indent="0" algn="l" rtl="0">
              <a:lnSpc>
                <a:spcPct val="100000"/>
              </a:lnSpc>
              <a:spcBef>
                <a:spcPts val="0"/>
              </a:spcBef>
              <a:spcAft>
                <a:spcPts val="0"/>
              </a:spcAft>
              <a:buClr>
                <a:srgbClr val="000000"/>
              </a:buClr>
              <a:buSzPts val="3125"/>
              <a:buFont typeface="Arial"/>
              <a:buNone/>
            </a:pPr>
            <a:r>
              <a:rPr lang="it-IT" sz="3125" b="1" i="0" u="none" strike="noStrike" cap="none" dirty="0">
                <a:solidFill>
                  <a:schemeClr val="lt1"/>
                </a:solidFill>
                <a:latin typeface="Calibri"/>
                <a:ea typeface="Calibri"/>
                <a:cs typeface="Calibri"/>
                <a:sym typeface="Calibri"/>
              </a:rPr>
              <a:t>PROGRAM ONTENT</a:t>
            </a:r>
            <a:endParaRPr sz="1400" b="0" i="0" u="none" strike="noStrike" cap="none" dirty="0">
              <a:solidFill>
                <a:srgbClr val="000000"/>
              </a:solidFill>
              <a:latin typeface="Arial"/>
              <a:ea typeface="Arial"/>
              <a:cs typeface="Arial"/>
              <a:sym typeface="Arial"/>
            </a:endParaRPr>
          </a:p>
        </p:txBody>
      </p:sp>
      <p:sp>
        <p:nvSpPr>
          <p:cNvPr id="388" name="Shape 388"/>
          <p:cNvSpPr/>
          <p:nvPr/>
        </p:nvSpPr>
        <p:spPr>
          <a:xfrm>
            <a:off x="3134932" y="3332015"/>
            <a:ext cx="2871305" cy="2265217"/>
          </a:xfrm>
          <a:prstGeom prst="rect">
            <a:avLst/>
          </a:prstGeom>
          <a:noFill/>
          <a:ln w="9525" cap="flat" cmpd="sng">
            <a:solidFill>
              <a:srgbClr val="595959"/>
            </a:solidFill>
            <a:prstDash val="solid"/>
            <a:round/>
            <a:headEnd type="none" w="sm" len="sm"/>
            <a:tailEnd type="none" w="sm" len="sm"/>
          </a:ln>
        </p:spPr>
        <p:txBody>
          <a:bodyPr spcFirstLastPara="1" wrap="square" lIns="140625" tIns="70300" rIns="140625" bIns="703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sl-SI" sz="1600" b="1" dirty="0">
                <a:solidFill>
                  <a:srgbClr val="31859C"/>
                </a:solidFill>
                <a:latin typeface="Avenir"/>
              </a:rPr>
              <a:t>UPRAVLJANJE UMA</a:t>
            </a:r>
          </a:p>
          <a:p>
            <a:pPr marL="0" marR="0" lvl="0" indent="0" algn="ctr" rtl="0">
              <a:lnSpc>
                <a:spcPct val="100000"/>
              </a:lnSpc>
              <a:spcBef>
                <a:spcPts val="0"/>
              </a:spcBef>
              <a:spcAft>
                <a:spcPts val="0"/>
              </a:spcAft>
              <a:buClr>
                <a:srgbClr val="000000"/>
              </a:buClr>
              <a:buSzPts val="1600"/>
              <a:buFont typeface="Arial"/>
              <a:buNone/>
            </a:pPr>
            <a:endParaRPr sz="700" b="1" dirty="0">
              <a:solidFill>
                <a:srgbClr val="31859C"/>
              </a:solidFill>
              <a:latin typeface="Avenir"/>
              <a:sym typeface="Avenir"/>
            </a:endParaRPr>
          </a:p>
          <a:p>
            <a:pPr marL="171450" lvl="0" indent="-171450">
              <a:buClr>
                <a:srgbClr val="000000"/>
              </a:buClr>
              <a:buSzPts val="1200"/>
              <a:buFont typeface="Arial" panose="020B0604020202020204" pitchFamily="34" charset="0"/>
              <a:buChar char="•"/>
            </a:pPr>
            <a:r>
              <a:rPr lang="sl-SI" sz="1300" dirty="0">
                <a:solidFill>
                  <a:schemeClr val="tx1">
                    <a:lumMod val="75000"/>
                    <a:lumOff val="25000"/>
                  </a:schemeClr>
                </a:solidFill>
                <a:latin typeface="Avenir"/>
              </a:rPr>
              <a:t>Narava stresa</a:t>
            </a:r>
          </a:p>
          <a:p>
            <a:pPr marL="171450" lvl="0" indent="-171450">
              <a:buClr>
                <a:srgbClr val="000000"/>
              </a:buClr>
              <a:buSzPts val="1200"/>
              <a:buFont typeface="Arial" panose="020B0604020202020204" pitchFamily="34" charset="0"/>
              <a:buChar char="•"/>
            </a:pPr>
            <a:r>
              <a:rPr lang="sl-SI" sz="1300" dirty="0">
                <a:solidFill>
                  <a:schemeClr val="tx1">
                    <a:lumMod val="75000"/>
                    <a:lumOff val="25000"/>
                  </a:schemeClr>
                </a:solidFill>
                <a:latin typeface="Avenir"/>
              </a:rPr>
              <a:t>Pomen čuječnosti (</a:t>
            </a:r>
            <a:r>
              <a:rPr lang="en-GB" sz="1300" dirty="0">
                <a:solidFill>
                  <a:schemeClr val="tx1">
                    <a:lumMod val="75000"/>
                    <a:lumOff val="25000"/>
                  </a:schemeClr>
                </a:solidFill>
                <a:latin typeface="Avenir"/>
                <a:ea typeface="Avenir"/>
                <a:cs typeface="Avenir"/>
                <a:sym typeface="Avenir"/>
              </a:rPr>
              <a:t>Mindfulness)</a:t>
            </a:r>
          </a:p>
          <a:p>
            <a:pPr marL="171450" lvl="0" indent="-171450">
              <a:buClr>
                <a:srgbClr val="000000"/>
              </a:buClr>
              <a:buSzPts val="1200"/>
              <a:buFont typeface="Arial" panose="020B0604020202020204" pitchFamily="34" charset="0"/>
              <a:buChar char="•"/>
            </a:pPr>
            <a:r>
              <a:rPr lang="sl-SI" sz="1300" dirty="0">
                <a:solidFill>
                  <a:schemeClr val="tx1">
                    <a:lumMod val="75000"/>
                    <a:lumOff val="25000"/>
                  </a:schemeClr>
                </a:solidFill>
                <a:latin typeface="Avenir"/>
              </a:rPr>
              <a:t>Znanstveno potrjene tehnike dihanja in pozornosti</a:t>
            </a:r>
          </a:p>
          <a:p>
            <a:pPr marL="171450" lvl="0" indent="-171450">
              <a:buClr>
                <a:srgbClr val="000000"/>
              </a:buClr>
              <a:buSzPts val="1200"/>
              <a:buFont typeface="Arial" panose="020B0604020202020204" pitchFamily="34" charset="0"/>
              <a:buChar char="•"/>
            </a:pPr>
            <a:r>
              <a:rPr lang="sl-SI" sz="1300" dirty="0">
                <a:solidFill>
                  <a:schemeClr val="tx1">
                    <a:lumMod val="75000"/>
                    <a:lumOff val="25000"/>
                  </a:schemeClr>
                </a:solidFill>
                <a:latin typeface="Avenir"/>
              </a:rPr>
              <a:t>Preproste in učinkovite tehnike joge na delovnem mestu</a:t>
            </a:r>
          </a:p>
          <a:p>
            <a:pPr marL="171450" lvl="0" indent="-171450">
              <a:buClr>
                <a:srgbClr val="000000"/>
              </a:buClr>
              <a:buSzPts val="1200"/>
              <a:buFont typeface="Arial" panose="020B0604020202020204" pitchFamily="34" charset="0"/>
              <a:buChar char="•"/>
            </a:pPr>
            <a:r>
              <a:rPr lang="sl-SI" sz="1300" dirty="0">
                <a:solidFill>
                  <a:schemeClr val="tx1">
                    <a:lumMod val="75000"/>
                    <a:lumOff val="25000"/>
                  </a:schemeClr>
                </a:solidFill>
                <a:latin typeface="Avenir"/>
              </a:rPr>
              <a:t>Znanstvena dognanja o vplivu dihanja na naše duševno stanje</a:t>
            </a:r>
            <a:endParaRPr lang="it-IT" sz="1300" dirty="0">
              <a:solidFill>
                <a:schemeClr val="tx1">
                  <a:lumMod val="75000"/>
                  <a:lumOff val="25000"/>
                </a:schemeClr>
              </a:solidFill>
              <a:latin typeface="Avenir"/>
              <a:sym typeface="Avenir"/>
            </a:endParaRPr>
          </a:p>
        </p:txBody>
      </p:sp>
      <p:sp>
        <p:nvSpPr>
          <p:cNvPr id="389" name="Shape 389"/>
          <p:cNvSpPr/>
          <p:nvPr/>
        </p:nvSpPr>
        <p:spPr>
          <a:xfrm>
            <a:off x="6102626" y="3332012"/>
            <a:ext cx="2904436" cy="2265217"/>
          </a:xfrm>
          <a:prstGeom prst="rect">
            <a:avLst/>
          </a:prstGeom>
          <a:noFill/>
          <a:ln w="9525" cap="flat" cmpd="sng">
            <a:solidFill>
              <a:srgbClr val="595959"/>
            </a:solidFill>
            <a:prstDash val="solid"/>
            <a:round/>
            <a:headEnd type="none" w="sm" len="sm"/>
            <a:tailEnd type="none" w="sm" len="sm"/>
          </a:ln>
        </p:spPr>
        <p:txBody>
          <a:bodyPr spcFirstLastPara="1" wrap="square" lIns="140625" tIns="70300" rIns="140625" bIns="703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sl-SI" sz="1600" b="1" dirty="0">
                <a:solidFill>
                  <a:srgbClr val="31859C"/>
                </a:solidFill>
                <a:latin typeface="Avenir"/>
              </a:rPr>
              <a:t>ZAVEDANJE MED DELOM</a:t>
            </a:r>
          </a:p>
          <a:p>
            <a:pPr marL="0" marR="0" lvl="0" indent="0" algn="ctr" rtl="0">
              <a:lnSpc>
                <a:spcPct val="100000"/>
              </a:lnSpc>
              <a:spcBef>
                <a:spcPts val="0"/>
              </a:spcBef>
              <a:spcAft>
                <a:spcPts val="0"/>
              </a:spcAft>
              <a:buClr>
                <a:srgbClr val="000000"/>
              </a:buClr>
              <a:buSzPts val="1600"/>
              <a:buFont typeface="Arial"/>
              <a:buNone/>
            </a:pPr>
            <a:endParaRPr sz="700" b="1" dirty="0">
              <a:solidFill>
                <a:srgbClr val="31859C"/>
              </a:solidFill>
              <a:latin typeface="Avenir"/>
              <a:sym typeface="Avenir"/>
            </a:endParaRPr>
          </a:p>
          <a:p>
            <a:pPr marL="171450" lvl="0" indent="-171450">
              <a:buClr>
                <a:srgbClr val="000000"/>
              </a:buClr>
              <a:buSzPts val="1200"/>
              <a:buFont typeface="Arial" panose="020B0604020202020204" pitchFamily="34" charset="0"/>
              <a:buChar char="•"/>
            </a:pPr>
            <a:r>
              <a:rPr lang="sl-SI" sz="1300" dirty="0">
                <a:solidFill>
                  <a:schemeClr val="tx1">
                    <a:lumMod val="75000"/>
                    <a:lumOff val="25000"/>
                  </a:schemeClr>
                </a:solidFill>
                <a:latin typeface="Avenir"/>
              </a:rPr>
              <a:t>Vaje za ozaveščanje svojega načina razmišljanja in odzivov na zahtevne situacije</a:t>
            </a:r>
          </a:p>
          <a:p>
            <a:pPr marL="171450" lvl="0" indent="-171450">
              <a:buClr>
                <a:srgbClr val="000000"/>
              </a:buClr>
              <a:buSzPts val="1200"/>
              <a:buFont typeface="Arial" panose="020B0604020202020204" pitchFamily="34" charset="0"/>
              <a:buChar char="•"/>
            </a:pPr>
            <a:r>
              <a:rPr lang="sl-SI" sz="1300" dirty="0">
                <a:solidFill>
                  <a:schemeClr val="tx1">
                    <a:lumMod val="75000"/>
                    <a:lumOff val="25000"/>
                  </a:schemeClr>
                </a:solidFill>
                <a:latin typeface="Avenir"/>
              </a:rPr>
              <a:t>Razumeti različne tipe osebnosti in znati komunicirati z njimi</a:t>
            </a:r>
          </a:p>
          <a:p>
            <a:pPr marL="171450" lvl="0" indent="-171450">
              <a:buClr>
                <a:srgbClr val="000000"/>
              </a:buClr>
              <a:buSzPts val="1200"/>
              <a:buFont typeface="Arial" panose="020B0604020202020204" pitchFamily="34" charset="0"/>
              <a:buChar char="•"/>
            </a:pPr>
            <a:r>
              <a:rPr lang="sl-SI" sz="1300" dirty="0">
                <a:solidFill>
                  <a:schemeClr val="tx1">
                    <a:lumMod val="75000"/>
                    <a:lumOff val="25000"/>
                  </a:schemeClr>
                </a:solidFill>
                <a:latin typeface="Avenir"/>
              </a:rPr>
              <a:t>Boljša integracija poklicnega in zasebnega življenja s povečanjem prisotnosti uma</a:t>
            </a:r>
            <a:endParaRPr lang="it-IT" sz="1300" dirty="0">
              <a:solidFill>
                <a:schemeClr val="tx1">
                  <a:lumMod val="75000"/>
                  <a:lumOff val="25000"/>
                </a:schemeClr>
              </a:solidFill>
              <a:latin typeface="Avenir"/>
              <a:sym typeface="Avenir"/>
            </a:endParaRPr>
          </a:p>
        </p:txBody>
      </p:sp>
      <p:sp>
        <p:nvSpPr>
          <p:cNvPr id="390" name="Shape 390"/>
          <p:cNvSpPr/>
          <p:nvPr/>
        </p:nvSpPr>
        <p:spPr>
          <a:xfrm>
            <a:off x="98512" y="3332016"/>
            <a:ext cx="2904431" cy="2265217"/>
          </a:xfrm>
          <a:prstGeom prst="rect">
            <a:avLst/>
          </a:prstGeom>
          <a:noFill/>
          <a:ln w="9525" cap="flat" cmpd="sng">
            <a:solidFill>
              <a:srgbClr val="595959"/>
            </a:solidFill>
            <a:prstDash val="solid"/>
            <a:round/>
            <a:headEnd type="none" w="sm" len="sm"/>
            <a:tailEnd type="none" w="sm" len="sm"/>
          </a:ln>
        </p:spPr>
        <p:txBody>
          <a:bodyPr spcFirstLastPara="1" wrap="square" lIns="140625" tIns="70300" rIns="140625" bIns="703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sl-SI" sz="1600" b="1" dirty="0">
                <a:solidFill>
                  <a:srgbClr val="31859C"/>
                </a:solidFill>
                <a:latin typeface="Avenir"/>
              </a:rPr>
              <a:t>UMU PRIJAZNE STRUKTURE</a:t>
            </a:r>
            <a:endParaRPr lang="sl-SI" sz="1600" b="1" dirty="0">
              <a:solidFill>
                <a:srgbClr val="31859C"/>
              </a:solidFill>
              <a:latin typeface="Avenir"/>
              <a:sym typeface="Avenir"/>
            </a:endParaRPr>
          </a:p>
          <a:p>
            <a:pPr marL="0" marR="0" lvl="0" indent="0" algn="ctr" rtl="0">
              <a:lnSpc>
                <a:spcPct val="100000"/>
              </a:lnSpc>
              <a:spcBef>
                <a:spcPts val="0"/>
              </a:spcBef>
              <a:spcAft>
                <a:spcPts val="0"/>
              </a:spcAft>
              <a:buClr>
                <a:srgbClr val="000000"/>
              </a:buClr>
              <a:buSzPts val="1600"/>
              <a:buFont typeface="Arial"/>
              <a:buNone/>
            </a:pPr>
            <a:endParaRPr lang="sl-SI" sz="700" dirty="0">
              <a:solidFill>
                <a:schemeClr val="tx1">
                  <a:lumMod val="75000"/>
                  <a:lumOff val="25000"/>
                </a:schemeClr>
              </a:solidFill>
              <a:latin typeface="Avenir Book" panose="02000503020000020003" pitchFamily="2" charset="0"/>
            </a:endParaRPr>
          </a:p>
          <a:p>
            <a:pPr marL="167979" indent="-167979">
              <a:buClr>
                <a:srgbClr val="000000"/>
              </a:buClr>
              <a:buSzPts val="1200"/>
              <a:buFont typeface="Arial" panose="020B0604020202020204" pitchFamily="34" charset="0"/>
              <a:buChar char="•"/>
            </a:pPr>
            <a:r>
              <a:rPr lang="sl-SI" sz="1300" dirty="0">
                <a:solidFill>
                  <a:schemeClr val="tx1">
                    <a:lumMod val="75000"/>
                    <a:lumOff val="25000"/>
                  </a:schemeClr>
                </a:solidFill>
                <a:latin typeface="Avenir Book" panose="02000503020000020003" pitchFamily="2" charset="0"/>
              </a:rPr>
              <a:t>Znanstvena dognanja o delovanju možganov v digitalni dobi in njihovem vplivu na našo ustvarjalnost in produktivnost</a:t>
            </a:r>
          </a:p>
          <a:p>
            <a:pPr marL="167979" indent="-167979">
              <a:buClr>
                <a:srgbClr val="000000"/>
              </a:buClr>
              <a:buSzPts val="1200"/>
              <a:buFont typeface="Arial" panose="020B0604020202020204" pitchFamily="34" charset="0"/>
              <a:buChar char="•"/>
            </a:pPr>
            <a:r>
              <a:rPr lang="sl-SI" sz="1300" dirty="0">
                <a:solidFill>
                  <a:schemeClr val="tx1">
                    <a:lumMod val="75000"/>
                    <a:lumOff val="25000"/>
                  </a:schemeClr>
                </a:solidFill>
                <a:latin typeface="Avenir Book" panose="02000503020000020003" pitchFamily="2" charset="0"/>
              </a:rPr>
              <a:t>Vpeljevanje novih načel upravljanja s časom</a:t>
            </a:r>
            <a:endParaRPr sz="1300" dirty="0">
              <a:solidFill>
                <a:schemeClr val="tx1">
                  <a:lumMod val="75000"/>
                  <a:lumOff val="25000"/>
                </a:schemeClr>
              </a:solidFill>
              <a:latin typeface="Avenir Book" panose="02000503020000020003" pitchFamily="2" charset="0"/>
              <a:sym typeface="Avenir"/>
            </a:endParaRPr>
          </a:p>
          <a:p>
            <a:pPr marL="0" marR="0" lvl="0" indent="0" algn="l" rtl="0">
              <a:lnSpc>
                <a:spcPct val="100000"/>
              </a:lnSpc>
              <a:spcBef>
                <a:spcPts val="0"/>
              </a:spcBef>
              <a:spcAft>
                <a:spcPts val="0"/>
              </a:spcAft>
              <a:buClr>
                <a:srgbClr val="000000"/>
              </a:buClr>
              <a:buSzPts val="1200"/>
              <a:buFont typeface="Arial"/>
              <a:buNone/>
            </a:pPr>
            <a:endParaRPr sz="1300" b="1" i="0" u="none" strike="noStrike" cap="none" dirty="0">
              <a:solidFill>
                <a:srgbClr val="595959"/>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595959"/>
              </a:solidFill>
              <a:latin typeface="Avenir"/>
              <a:ea typeface="Avenir"/>
              <a:cs typeface="Avenir"/>
              <a:sym typeface="Avenir"/>
            </a:endParaRPr>
          </a:p>
        </p:txBody>
      </p:sp>
      <p:sp>
        <p:nvSpPr>
          <p:cNvPr id="395" name="Shape 395"/>
          <p:cNvSpPr txBox="1"/>
          <p:nvPr/>
        </p:nvSpPr>
        <p:spPr>
          <a:xfrm>
            <a:off x="190556" y="162432"/>
            <a:ext cx="8784976" cy="1205144"/>
          </a:xfrm>
          <a:prstGeom prst="rect">
            <a:avLst/>
          </a:prstGeom>
          <a:noFill/>
          <a:ln>
            <a:noFill/>
          </a:ln>
        </p:spPr>
        <p:txBody>
          <a:bodyPr spcFirstLastPara="1" wrap="square" lIns="74375" tIns="37175" rIns="74375" bIns="37175" anchor="ctr" anchorCtr="0">
            <a:noAutofit/>
          </a:bodyPr>
          <a:lstStyle/>
          <a:p>
            <a:pPr marL="0" marR="0" lvl="0" indent="0" algn="ctr" rtl="0">
              <a:lnSpc>
                <a:spcPct val="100000"/>
              </a:lnSpc>
              <a:spcBef>
                <a:spcPts val="0"/>
              </a:spcBef>
              <a:spcAft>
                <a:spcPts val="0"/>
              </a:spcAft>
              <a:buClr>
                <a:srgbClr val="31859C"/>
              </a:buClr>
              <a:buSzPts val="3315"/>
              <a:buFont typeface="Avenir"/>
              <a:buNone/>
            </a:pPr>
            <a:r>
              <a:rPr lang="it-IT" sz="3315" b="1" i="0" u="none" strike="noStrike" cap="none" dirty="0" err="1">
                <a:solidFill>
                  <a:srgbClr val="31859C"/>
                </a:solidFill>
                <a:latin typeface="Avenir"/>
                <a:ea typeface="Avenir"/>
                <a:cs typeface="Avenir"/>
                <a:sym typeface="Avenir"/>
              </a:rPr>
              <a:t>Mind</a:t>
            </a:r>
            <a:r>
              <a:rPr lang="it-IT" sz="3315" b="1" i="0" u="none" strike="noStrike" cap="none" dirty="0">
                <a:solidFill>
                  <a:srgbClr val="31859C"/>
                </a:solidFill>
                <a:latin typeface="Avenir"/>
                <a:ea typeface="Avenir"/>
                <a:cs typeface="Avenir"/>
                <a:sym typeface="Avenir"/>
              </a:rPr>
              <a:t> </a:t>
            </a:r>
            <a:r>
              <a:rPr lang="it-IT" sz="3315" b="1" i="0" u="none" strike="noStrike" cap="none" dirty="0" err="1">
                <a:solidFill>
                  <a:srgbClr val="31859C"/>
                </a:solidFill>
                <a:latin typeface="Avenir"/>
                <a:ea typeface="Avenir"/>
                <a:cs typeface="Avenir"/>
                <a:sym typeface="Avenir"/>
              </a:rPr>
              <a:t>Matters</a:t>
            </a:r>
            <a:endParaRPr sz="3315" b="1" i="0" u="none" strike="noStrike" cap="none" dirty="0">
              <a:solidFill>
                <a:srgbClr val="31859C"/>
              </a:solidFill>
              <a:latin typeface="Avenir"/>
              <a:ea typeface="Avenir"/>
              <a:cs typeface="Avenir"/>
              <a:sym typeface="Avenir"/>
            </a:endParaRPr>
          </a:p>
          <a:p>
            <a:pPr marL="0" marR="0" lvl="0" indent="0" algn="ctr" rtl="0">
              <a:lnSpc>
                <a:spcPct val="100000"/>
              </a:lnSpc>
              <a:spcBef>
                <a:spcPts val="0"/>
              </a:spcBef>
              <a:spcAft>
                <a:spcPts val="0"/>
              </a:spcAft>
              <a:buClr>
                <a:srgbClr val="31859C"/>
              </a:buClr>
              <a:buSzPts val="3315"/>
              <a:buFont typeface="Avenir"/>
              <a:buNone/>
            </a:pPr>
            <a:r>
              <a:rPr lang="it-IT" sz="2400" b="1" i="0" u="none" strike="noStrike" cap="none" dirty="0">
                <a:solidFill>
                  <a:srgbClr val="595959"/>
                </a:solidFill>
                <a:latin typeface="Avenir"/>
                <a:ea typeface="Avenir"/>
                <a:cs typeface="Avenir"/>
                <a:sym typeface="Avenir"/>
              </a:rPr>
              <a:t>Lastnosti in prednosti</a:t>
            </a:r>
            <a:endParaRPr sz="2400" b="1" i="0" u="none" strike="noStrike" cap="none" dirty="0">
              <a:solidFill>
                <a:srgbClr val="595959"/>
              </a:solidFill>
              <a:latin typeface="Avenir"/>
              <a:ea typeface="Avenir"/>
              <a:cs typeface="Avenir"/>
              <a:sym typeface="Avenir"/>
            </a:endParaRPr>
          </a:p>
        </p:txBody>
      </p:sp>
      <p:cxnSp>
        <p:nvCxnSpPr>
          <p:cNvPr id="22" name="Shape 382">
            <a:extLst>
              <a:ext uri="{FF2B5EF4-FFF2-40B4-BE49-F238E27FC236}">
                <a16:creationId xmlns:a16="http://schemas.microsoft.com/office/drawing/2014/main" id="{BBC4379F-05E9-1C48-9B7B-0747E7463088}"/>
              </a:ext>
            </a:extLst>
          </p:cNvPr>
          <p:cNvCxnSpPr/>
          <p:nvPr/>
        </p:nvCxnSpPr>
        <p:spPr>
          <a:xfrm>
            <a:off x="0" y="1496298"/>
            <a:ext cx="1579455" cy="10411"/>
          </a:xfrm>
          <a:prstGeom prst="straightConnector1">
            <a:avLst/>
          </a:prstGeom>
          <a:noFill/>
          <a:ln w="76200" cap="flat" cmpd="sng">
            <a:solidFill>
              <a:srgbClr val="FF6600"/>
            </a:solidFill>
            <a:prstDash val="solid"/>
            <a:round/>
            <a:headEnd type="none" w="sm" len="sm"/>
            <a:tailEnd type="none" w="sm" len="sm"/>
          </a:ln>
          <a:effectLst>
            <a:outerShdw blurRad="40000" dist="20000" rotWithShape="0">
              <a:srgbClr val="000000">
                <a:alpha val="36862"/>
              </a:srgbClr>
            </a:outerShdw>
          </a:effectLst>
        </p:spPr>
      </p:cxnSp>
      <p:cxnSp>
        <p:nvCxnSpPr>
          <p:cNvPr id="23" name="Shape 383">
            <a:extLst>
              <a:ext uri="{FF2B5EF4-FFF2-40B4-BE49-F238E27FC236}">
                <a16:creationId xmlns:a16="http://schemas.microsoft.com/office/drawing/2014/main" id="{34219E69-2AC2-4D4E-AEF5-CF320218DAB3}"/>
              </a:ext>
            </a:extLst>
          </p:cNvPr>
          <p:cNvCxnSpPr/>
          <p:nvPr/>
        </p:nvCxnSpPr>
        <p:spPr>
          <a:xfrm>
            <a:off x="1579455" y="1512559"/>
            <a:ext cx="1512909" cy="0"/>
          </a:xfrm>
          <a:prstGeom prst="straightConnector1">
            <a:avLst/>
          </a:prstGeom>
          <a:noFill/>
          <a:ln w="76200" cap="flat" cmpd="sng">
            <a:solidFill>
              <a:srgbClr val="31859C"/>
            </a:solidFill>
            <a:prstDash val="solid"/>
            <a:round/>
            <a:headEnd type="none" w="sm" len="sm"/>
            <a:tailEnd type="none" w="sm" len="sm"/>
          </a:ln>
          <a:effectLst>
            <a:outerShdw blurRad="40000" dist="20000" rotWithShape="0">
              <a:srgbClr val="000000">
                <a:alpha val="36862"/>
              </a:srgbClr>
            </a:outerShdw>
          </a:effectLst>
        </p:spPr>
      </p:cxnSp>
      <p:cxnSp>
        <p:nvCxnSpPr>
          <p:cNvPr id="24" name="Shape 384">
            <a:extLst>
              <a:ext uri="{FF2B5EF4-FFF2-40B4-BE49-F238E27FC236}">
                <a16:creationId xmlns:a16="http://schemas.microsoft.com/office/drawing/2014/main" id="{5509E5A3-5B96-F34A-B56C-E4668A753780}"/>
              </a:ext>
            </a:extLst>
          </p:cNvPr>
          <p:cNvCxnSpPr/>
          <p:nvPr/>
        </p:nvCxnSpPr>
        <p:spPr>
          <a:xfrm>
            <a:off x="3092364" y="1512559"/>
            <a:ext cx="1512909" cy="0"/>
          </a:xfrm>
          <a:prstGeom prst="straightConnector1">
            <a:avLst/>
          </a:prstGeom>
          <a:noFill/>
          <a:ln w="76200" cap="flat" cmpd="sng">
            <a:solidFill>
              <a:srgbClr val="FF6600"/>
            </a:solidFill>
            <a:prstDash val="solid"/>
            <a:round/>
            <a:headEnd type="none" w="sm" len="sm"/>
            <a:tailEnd type="none" w="sm" len="sm"/>
          </a:ln>
          <a:effectLst>
            <a:outerShdw blurRad="40000" dist="20000" rotWithShape="0">
              <a:srgbClr val="000000">
                <a:alpha val="36862"/>
              </a:srgbClr>
            </a:outerShdw>
          </a:effectLst>
        </p:spPr>
      </p:cxnSp>
      <p:cxnSp>
        <p:nvCxnSpPr>
          <p:cNvPr id="25" name="Shape 385">
            <a:extLst>
              <a:ext uri="{FF2B5EF4-FFF2-40B4-BE49-F238E27FC236}">
                <a16:creationId xmlns:a16="http://schemas.microsoft.com/office/drawing/2014/main" id="{FF20E0AD-A256-8846-99B5-B810D9520C11}"/>
              </a:ext>
            </a:extLst>
          </p:cNvPr>
          <p:cNvCxnSpPr/>
          <p:nvPr/>
        </p:nvCxnSpPr>
        <p:spPr>
          <a:xfrm>
            <a:off x="4605273" y="1514929"/>
            <a:ext cx="1512909" cy="0"/>
          </a:xfrm>
          <a:prstGeom prst="straightConnector1">
            <a:avLst/>
          </a:prstGeom>
          <a:noFill/>
          <a:ln w="76200" cap="flat" cmpd="sng">
            <a:solidFill>
              <a:srgbClr val="31859C"/>
            </a:solidFill>
            <a:prstDash val="solid"/>
            <a:round/>
            <a:headEnd type="none" w="sm" len="sm"/>
            <a:tailEnd type="none" w="sm" len="sm"/>
          </a:ln>
          <a:effectLst>
            <a:outerShdw blurRad="40000" dist="20000" rotWithShape="0">
              <a:srgbClr val="000000">
                <a:alpha val="36862"/>
              </a:srgbClr>
            </a:outerShdw>
          </a:effectLst>
        </p:spPr>
      </p:cxnSp>
      <p:cxnSp>
        <p:nvCxnSpPr>
          <p:cNvPr id="26" name="Shape 386">
            <a:extLst>
              <a:ext uri="{FF2B5EF4-FFF2-40B4-BE49-F238E27FC236}">
                <a16:creationId xmlns:a16="http://schemas.microsoft.com/office/drawing/2014/main" id="{9CEC2FF4-1BAD-A54F-BAD4-DEEDC58F556F}"/>
              </a:ext>
            </a:extLst>
          </p:cNvPr>
          <p:cNvCxnSpPr/>
          <p:nvPr/>
        </p:nvCxnSpPr>
        <p:spPr>
          <a:xfrm>
            <a:off x="6118182" y="1517219"/>
            <a:ext cx="1512909" cy="0"/>
          </a:xfrm>
          <a:prstGeom prst="straightConnector1">
            <a:avLst/>
          </a:prstGeom>
          <a:noFill/>
          <a:ln w="76200" cap="flat" cmpd="sng">
            <a:solidFill>
              <a:srgbClr val="FF6600"/>
            </a:solidFill>
            <a:prstDash val="solid"/>
            <a:round/>
            <a:headEnd type="none" w="sm" len="sm"/>
            <a:tailEnd type="none" w="sm" len="sm"/>
          </a:ln>
          <a:effectLst>
            <a:outerShdw blurRad="40000" dist="20000" rotWithShape="0">
              <a:srgbClr val="000000">
                <a:alpha val="36862"/>
              </a:srgbClr>
            </a:outerShdw>
          </a:effectLst>
        </p:spPr>
      </p:cxnSp>
      <p:cxnSp>
        <p:nvCxnSpPr>
          <p:cNvPr id="27" name="Shape 387">
            <a:extLst>
              <a:ext uri="{FF2B5EF4-FFF2-40B4-BE49-F238E27FC236}">
                <a16:creationId xmlns:a16="http://schemas.microsoft.com/office/drawing/2014/main" id="{7546A4E6-22B2-704F-8032-10B8FE3DCEFE}"/>
              </a:ext>
            </a:extLst>
          </p:cNvPr>
          <p:cNvCxnSpPr/>
          <p:nvPr/>
        </p:nvCxnSpPr>
        <p:spPr>
          <a:xfrm>
            <a:off x="7631091" y="1517219"/>
            <a:ext cx="1512909" cy="0"/>
          </a:xfrm>
          <a:prstGeom prst="straightConnector1">
            <a:avLst/>
          </a:prstGeom>
          <a:noFill/>
          <a:ln w="76200" cap="flat" cmpd="sng">
            <a:solidFill>
              <a:srgbClr val="31859C"/>
            </a:solidFill>
            <a:prstDash val="solid"/>
            <a:round/>
            <a:headEnd type="none" w="sm" len="sm"/>
            <a:tailEnd type="none" w="sm" len="sm"/>
          </a:ln>
          <a:effectLst>
            <a:outerShdw blurRad="40000" dist="20000" rotWithShape="0">
              <a:srgbClr val="000000">
                <a:alpha val="36862"/>
              </a:srgbClr>
            </a:outerShdw>
          </a:effectLst>
        </p:spPr>
      </p:cxnSp>
      <p:sp>
        <p:nvSpPr>
          <p:cNvPr id="17" name="Shape 389"/>
          <p:cNvSpPr/>
          <p:nvPr/>
        </p:nvSpPr>
        <p:spPr>
          <a:xfrm>
            <a:off x="6102626" y="5690331"/>
            <a:ext cx="2904436" cy="922102"/>
          </a:xfrm>
          <a:prstGeom prst="rect">
            <a:avLst/>
          </a:prstGeom>
          <a:noFill/>
          <a:ln w="9525" cap="flat" cmpd="sng">
            <a:solidFill>
              <a:srgbClr val="595959"/>
            </a:solidFill>
            <a:prstDash val="solid"/>
            <a:round/>
            <a:headEnd type="none" w="sm" len="sm"/>
            <a:tailEnd type="none" w="sm" len="sm"/>
          </a:ln>
        </p:spPr>
        <p:txBody>
          <a:bodyPr spcFirstLastPara="1" wrap="square" lIns="140625" tIns="70300" rIns="140625" bIns="70300" anchor="t" anchorCtr="0">
            <a:noAutofit/>
          </a:bodyPr>
          <a:lstStyle/>
          <a:p>
            <a:pPr>
              <a:buClr>
                <a:srgbClr val="000000"/>
              </a:buClr>
              <a:buSzPts val="1200"/>
            </a:pPr>
            <a:r>
              <a:rPr lang="sl-SI" sz="1300" b="1" dirty="0">
                <a:solidFill>
                  <a:schemeClr val="tx1">
                    <a:lumMod val="75000"/>
                    <a:lumOff val="25000"/>
                  </a:schemeClr>
                </a:solidFill>
                <a:latin typeface="Avenir"/>
              </a:rPr>
              <a:t>PREDNOSTI</a:t>
            </a:r>
            <a:r>
              <a:rPr lang="it-IT" sz="1300" b="1" i="0" u="none" strike="noStrike" cap="none" dirty="0">
                <a:solidFill>
                  <a:schemeClr val="tx1">
                    <a:lumMod val="75000"/>
                    <a:lumOff val="25000"/>
                  </a:schemeClr>
                </a:solidFill>
                <a:latin typeface="Avenir"/>
                <a:ea typeface="Avenir"/>
                <a:cs typeface="Avenir"/>
                <a:sym typeface="Avenir"/>
              </a:rPr>
              <a:t>: </a:t>
            </a:r>
            <a:r>
              <a:rPr lang="sl-SI" sz="1300" dirty="0">
                <a:solidFill>
                  <a:schemeClr val="tx1">
                    <a:lumMod val="75000"/>
                    <a:lumOff val="25000"/>
                  </a:schemeClr>
                </a:solidFill>
                <a:latin typeface="Avenir"/>
              </a:rPr>
              <a:t>Boljše presojanje in odzivnost na spreminjajoče se razmere. Pozitivna miselnost in zaupanje pri delu.</a:t>
            </a:r>
            <a:endParaRPr lang="it-IT" sz="1300" dirty="0">
              <a:solidFill>
                <a:schemeClr val="tx1">
                  <a:lumMod val="75000"/>
                  <a:lumOff val="25000"/>
                </a:schemeClr>
              </a:solidFill>
              <a:latin typeface="Avenir"/>
              <a:sym typeface="Avenir"/>
            </a:endParaRPr>
          </a:p>
        </p:txBody>
      </p:sp>
      <p:sp>
        <p:nvSpPr>
          <p:cNvPr id="19" name="Shape 390"/>
          <p:cNvSpPr/>
          <p:nvPr/>
        </p:nvSpPr>
        <p:spPr>
          <a:xfrm>
            <a:off x="98512" y="5690339"/>
            <a:ext cx="2904431" cy="922087"/>
          </a:xfrm>
          <a:prstGeom prst="rect">
            <a:avLst/>
          </a:prstGeom>
          <a:noFill/>
          <a:ln w="9525" cap="flat" cmpd="sng">
            <a:solidFill>
              <a:srgbClr val="595959"/>
            </a:solidFill>
            <a:prstDash val="solid"/>
            <a:round/>
            <a:headEnd type="none" w="sm" len="sm"/>
            <a:tailEnd type="none" w="sm" len="sm"/>
          </a:ln>
        </p:spPr>
        <p:txBody>
          <a:bodyPr spcFirstLastPara="1" wrap="square" lIns="140625" tIns="70300" rIns="140625" bIns="70300" anchor="t" anchorCtr="0">
            <a:noAutofit/>
          </a:bodyPr>
          <a:lstStyle/>
          <a:p>
            <a:pPr lvl="0">
              <a:buClr>
                <a:srgbClr val="000000"/>
              </a:buClr>
              <a:buSzPts val="1200"/>
            </a:pPr>
            <a:r>
              <a:rPr lang="sl-SI" sz="1300" b="1" dirty="0">
                <a:solidFill>
                  <a:schemeClr val="tx1">
                    <a:lumMod val="75000"/>
                    <a:lumOff val="25000"/>
                  </a:schemeClr>
                </a:solidFill>
                <a:latin typeface="Avenir"/>
              </a:rPr>
              <a:t>PREDNOSTI: </a:t>
            </a:r>
            <a:r>
              <a:rPr lang="sl-SI" sz="1300" dirty="0">
                <a:solidFill>
                  <a:schemeClr val="tx1">
                    <a:lumMod val="75000"/>
                    <a:lumOff val="25000"/>
                  </a:schemeClr>
                </a:solidFill>
                <a:latin typeface="Avenir"/>
              </a:rPr>
              <a:t>Boljše upravljanje s časom in energijo. Izboljšanje pozornosti, ustvarjalnosti in koncentracije.</a:t>
            </a:r>
            <a:endParaRPr sz="1300" dirty="0">
              <a:solidFill>
                <a:schemeClr val="tx1">
                  <a:lumMod val="75000"/>
                  <a:lumOff val="25000"/>
                </a:schemeClr>
              </a:solidFill>
              <a:latin typeface="Avenir"/>
              <a:sym typeface="Avenir"/>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595959"/>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595959"/>
              </a:solidFill>
              <a:latin typeface="Avenir"/>
              <a:ea typeface="Avenir"/>
              <a:cs typeface="Avenir"/>
              <a:sym typeface="Avenir"/>
            </a:endParaRPr>
          </a:p>
        </p:txBody>
      </p:sp>
      <p:sp>
        <p:nvSpPr>
          <p:cNvPr id="20" name="Shape 388"/>
          <p:cNvSpPr/>
          <p:nvPr/>
        </p:nvSpPr>
        <p:spPr>
          <a:xfrm>
            <a:off x="3134932" y="5690333"/>
            <a:ext cx="2871305" cy="922103"/>
          </a:xfrm>
          <a:prstGeom prst="rect">
            <a:avLst/>
          </a:prstGeom>
          <a:noFill/>
          <a:ln w="9525" cap="flat" cmpd="sng">
            <a:solidFill>
              <a:srgbClr val="595959"/>
            </a:solidFill>
            <a:prstDash val="solid"/>
            <a:round/>
            <a:headEnd type="none" w="sm" len="sm"/>
            <a:tailEnd type="none" w="sm" len="sm"/>
          </a:ln>
        </p:spPr>
        <p:txBody>
          <a:bodyPr spcFirstLastPara="1" wrap="square" lIns="140625" tIns="70300" rIns="140625" bIns="70300" anchor="t" anchorCtr="0">
            <a:noAutofit/>
          </a:bodyPr>
          <a:lstStyle/>
          <a:p>
            <a:pPr lvl="0">
              <a:buClr>
                <a:srgbClr val="000000"/>
              </a:buClr>
              <a:buSzPts val="1200"/>
            </a:pPr>
            <a:r>
              <a:rPr lang="sl-SI" sz="1300" b="1" dirty="0">
                <a:solidFill>
                  <a:schemeClr val="tx1">
                    <a:lumMod val="75000"/>
                    <a:lumOff val="25000"/>
                  </a:schemeClr>
                </a:solidFill>
                <a:latin typeface="Avenir"/>
              </a:rPr>
              <a:t>PREDNOSTI</a:t>
            </a:r>
            <a:r>
              <a:rPr lang="it-IT" sz="1300" b="1" dirty="0">
                <a:solidFill>
                  <a:schemeClr val="tx1">
                    <a:lumMod val="75000"/>
                    <a:lumOff val="25000"/>
                  </a:schemeClr>
                </a:solidFill>
                <a:latin typeface="Avenir"/>
                <a:ea typeface="Avenir"/>
                <a:cs typeface="Avenir"/>
                <a:sym typeface="Avenir"/>
              </a:rPr>
              <a:t>: </a:t>
            </a:r>
            <a:r>
              <a:rPr lang="sl-SI" sz="1300" dirty="0">
                <a:solidFill>
                  <a:schemeClr val="tx1">
                    <a:lumMod val="75000"/>
                    <a:lumOff val="25000"/>
                  </a:schemeClr>
                </a:solidFill>
                <a:latin typeface="Avenir"/>
              </a:rPr>
              <a:t>Povečanje odpornosti, dobrega počutja in FLOW stanja (sproščena budnost). Lažje obvladovanje negativnih čustev.</a:t>
            </a:r>
            <a:endParaRPr sz="1300" dirty="0">
              <a:solidFill>
                <a:schemeClr val="tx1">
                  <a:lumMod val="75000"/>
                  <a:lumOff val="25000"/>
                </a:schemeClr>
              </a:solidFill>
              <a:latin typeface="Avenir"/>
              <a:sym typeface="Avenir"/>
            </a:endParaRPr>
          </a:p>
        </p:txBody>
      </p:sp>
      <p:pic>
        <p:nvPicPr>
          <p:cNvPr id="3" name="Immagine 2" descr="Light bulb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3607"/>
            <a:ext cx="9144000" cy="1675906"/>
          </a:xfrm>
          <a:prstGeom prst="rect">
            <a:avLst/>
          </a:prstGeom>
        </p:spPr>
      </p:pic>
      <p:cxnSp>
        <p:nvCxnSpPr>
          <p:cNvPr id="28" name="Shape 135">
            <a:extLst>
              <a:ext uri="{FF2B5EF4-FFF2-40B4-BE49-F238E27FC236}">
                <a16:creationId xmlns:a16="http://schemas.microsoft.com/office/drawing/2014/main" id="{861B5152-7F65-4047-803C-34CA62307747}"/>
              </a:ext>
            </a:extLst>
          </p:cNvPr>
          <p:cNvCxnSpPr>
            <a:cxnSpLocks/>
          </p:cNvCxnSpPr>
          <p:nvPr/>
        </p:nvCxnSpPr>
        <p:spPr>
          <a:xfrm>
            <a:off x="431800" y="6836933"/>
            <a:ext cx="8712198" cy="0"/>
          </a:xfrm>
          <a:prstGeom prst="straightConnector1">
            <a:avLst/>
          </a:prstGeom>
          <a:noFill/>
          <a:ln w="57150" cap="flat" cmpd="sng">
            <a:solidFill>
              <a:srgbClr val="1CA3C4"/>
            </a:solidFill>
            <a:prstDash val="solid"/>
            <a:round/>
            <a:headEnd type="none" w="sm" len="sm"/>
            <a:tailEnd type="none" w="sm" len="sm"/>
          </a:ln>
          <a:effectLst/>
        </p:spPr>
      </p:cxnSp>
      <p:cxnSp>
        <p:nvCxnSpPr>
          <p:cNvPr id="29" name="Shape 136">
            <a:extLst>
              <a:ext uri="{FF2B5EF4-FFF2-40B4-BE49-F238E27FC236}">
                <a16:creationId xmlns:a16="http://schemas.microsoft.com/office/drawing/2014/main" id="{5FC02AFC-C3D2-7445-BCED-9CD9E579F9B7}"/>
              </a:ext>
            </a:extLst>
          </p:cNvPr>
          <p:cNvCxnSpPr>
            <a:cxnSpLocks/>
          </p:cNvCxnSpPr>
          <p:nvPr/>
        </p:nvCxnSpPr>
        <p:spPr>
          <a:xfrm>
            <a:off x="-2" y="6835757"/>
            <a:ext cx="431802" cy="1176"/>
          </a:xfrm>
          <a:prstGeom prst="straightConnector1">
            <a:avLst/>
          </a:prstGeom>
          <a:noFill/>
          <a:ln w="57150" cap="flat" cmpd="sng">
            <a:solidFill>
              <a:srgbClr val="FF6600"/>
            </a:solidFill>
            <a:prstDash val="solid"/>
            <a:round/>
            <a:headEnd type="none" w="sm" len="sm"/>
            <a:tailEnd type="none" w="sm" len="sm"/>
          </a:ln>
          <a:effectLst/>
        </p:spPr>
      </p:cxnSp>
      <p:sp>
        <p:nvSpPr>
          <p:cNvPr id="31" name="Footer Placeholder 3">
            <a:extLst>
              <a:ext uri="{FF2B5EF4-FFF2-40B4-BE49-F238E27FC236}">
                <a16:creationId xmlns:a16="http://schemas.microsoft.com/office/drawing/2014/main" id="{A7E3B3F8-47DA-5E46-88BB-B17989DAC96D}"/>
              </a:ext>
            </a:extLst>
          </p:cNvPr>
          <p:cNvSpPr txBox="1">
            <a:spLocks/>
          </p:cNvSpPr>
          <p:nvPr/>
        </p:nvSpPr>
        <p:spPr>
          <a:xfrm>
            <a:off x="7596131" y="6624720"/>
            <a:ext cx="2173127" cy="206522"/>
          </a:xfrm>
          <a:prstGeom prst="rect">
            <a:avLst/>
          </a:prstGeom>
        </p:spPr>
        <p:txBody>
          <a:bodyPr/>
          <a:lstStyle>
            <a:defPPr>
              <a:defRPr lang="en-US"/>
            </a:defPPr>
            <a:lvl1pPr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1pPr>
            <a:lvl2pPr marL="260350" indent="196850"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2pPr>
            <a:lvl3pPr marL="522288" indent="392113"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3pPr>
            <a:lvl4pPr marL="782638" indent="588963"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4pPr>
            <a:lvl5pPr marL="1044575" indent="784225"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5pPr>
            <a:lvl6pPr marL="2286000" algn="l" defTabSz="914400" rtl="0" eaLnBrk="1" latinLnBrk="0" hangingPunct="1">
              <a:defRPr sz="1000" kern="1200">
                <a:solidFill>
                  <a:schemeClr val="tx1"/>
                </a:solidFill>
                <a:latin typeface="Calibri" panose="020F0502020204030204" pitchFamily="34" charset="0"/>
                <a:ea typeface="+mn-ea"/>
                <a:cs typeface="+mn-cs"/>
              </a:defRPr>
            </a:lvl6pPr>
            <a:lvl7pPr marL="2743200" algn="l" defTabSz="914400" rtl="0" eaLnBrk="1" latinLnBrk="0" hangingPunct="1">
              <a:defRPr sz="1000" kern="1200">
                <a:solidFill>
                  <a:schemeClr val="tx1"/>
                </a:solidFill>
                <a:latin typeface="Calibri" panose="020F0502020204030204" pitchFamily="34" charset="0"/>
                <a:ea typeface="+mn-ea"/>
                <a:cs typeface="+mn-cs"/>
              </a:defRPr>
            </a:lvl7pPr>
            <a:lvl8pPr marL="3200400" algn="l" defTabSz="914400" rtl="0" eaLnBrk="1" latinLnBrk="0" hangingPunct="1">
              <a:defRPr sz="1000" kern="1200">
                <a:solidFill>
                  <a:schemeClr val="tx1"/>
                </a:solidFill>
                <a:latin typeface="Calibri" panose="020F0502020204030204" pitchFamily="34" charset="0"/>
                <a:ea typeface="+mn-ea"/>
                <a:cs typeface="+mn-cs"/>
              </a:defRPr>
            </a:lvl8pPr>
            <a:lvl9pPr marL="3657600" algn="l" defTabSz="914400" rtl="0" eaLnBrk="1" latinLnBrk="0" hangingPunct="1">
              <a:defRPr sz="1000" kern="1200">
                <a:solidFill>
                  <a:schemeClr val="tx1"/>
                </a:solidFill>
                <a:latin typeface="Calibri" panose="020F0502020204030204" pitchFamily="34" charset="0"/>
                <a:ea typeface="+mn-ea"/>
                <a:cs typeface="+mn-cs"/>
              </a:defRPr>
            </a:lvl9pPr>
          </a:lstStyle>
          <a:p>
            <a:pPr algn="ctr">
              <a:defRPr/>
            </a:pPr>
            <a:r>
              <a:rPr lang="en-US" sz="650" dirty="0">
                <a:latin typeface="Avenir Light" panose="020B0402020203020204" pitchFamily="34" charset="77"/>
              </a:rPr>
              <a:t>©TLEX GmbH 2019</a:t>
            </a:r>
          </a:p>
        </p:txBody>
      </p:sp>
    </p:spTree>
    <p:extLst>
      <p:ext uri="{BB962C8B-B14F-4D97-AF65-F5344CB8AC3E}">
        <p14:creationId xmlns:p14="http://schemas.microsoft.com/office/powerpoint/2010/main" val="77431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2"/>
          <p:cNvSpPr txBox="1">
            <a:spLocks/>
          </p:cNvSpPr>
          <p:nvPr/>
        </p:nvSpPr>
        <p:spPr>
          <a:xfrm>
            <a:off x="179512" y="-77718"/>
            <a:ext cx="8784976" cy="1205144"/>
          </a:xfrm>
          <a:prstGeom prst="rect">
            <a:avLst/>
          </a:prstGeom>
        </p:spPr>
        <p:txBody>
          <a:bodyPr vert="horz" lIns="74385" tIns="37193" rIns="74385" bIns="37193" rtlCol="0" anchor="ctr">
            <a:normAutofit fontScale="97500"/>
          </a:bodyPr>
          <a:lstStyle>
            <a:lvl1pPr algn="ctr" defTabSz="495901" rtl="0" eaLnBrk="1" latinLnBrk="0" hangingPunct="1">
              <a:spcBef>
                <a:spcPct val="0"/>
              </a:spcBef>
              <a:buNone/>
              <a:defRPr sz="4700" kern="1200">
                <a:solidFill>
                  <a:schemeClr val="tx1"/>
                </a:solidFill>
                <a:latin typeface="+mj-lt"/>
                <a:ea typeface="+mj-ea"/>
                <a:cs typeface="+mj-cs"/>
              </a:defRPr>
            </a:lvl1pPr>
          </a:lstStyle>
          <a:p>
            <a:pPr fontAlgn="auto">
              <a:spcAft>
                <a:spcPts val="0"/>
              </a:spcAft>
            </a:pPr>
            <a:r>
              <a:rPr lang="sl-SI" sz="3400" b="1" dirty="0">
                <a:solidFill>
                  <a:srgbClr val="31859C"/>
                </a:solidFill>
                <a:latin typeface="Avenir Medium"/>
                <a:ea typeface="American Typewriter" charset="0"/>
                <a:cs typeface="Avenir Medium"/>
              </a:rPr>
              <a:t>Učinkovitost</a:t>
            </a:r>
            <a:endParaRPr lang="en-US" sz="3400" b="1" dirty="0">
              <a:solidFill>
                <a:srgbClr val="31859C"/>
              </a:solidFill>
              <a:latin typeface="Avenir Medium"/>
              <a:cs typeface="Avenir Medium"/>
            </a:endParaRPr>
          </a:p>
        </p:txBody>
      </p:sp>
      <p:sp>
        <p:nvSpPr>
          <p:cNvPr id="14" name="CasellaDiTesto 13"/>
          <p:cNvSpPr txBox="1"/>
          <p:nvPr/>
        </p:nvSpPr>
        <p:spPr>
          <a:xfrm>
            <a:off x="415818" y="2843336"/>
            <a:ext cx="4166299" cy="3000821"/>
          </a:xfrm>
          <a:prstGeom prst="rect">
            <a:avLst/>
          </a:prstGeom>
          <a:noFill/>
        </p:spPr>
        <p:txBody>
          <a:bodyPr wrap="square" rtlCol="0">
            <a:spAutoFit/>
          </a:bodyPr>
          <a:lstStyle/>
          <a:p>
            <a:endParaRPr lang="it-IT" sz="1000" b="1" dirty="0">
              <a:solidFill>
                <a:srgbClr val="31859C"/>
              </a:solidFill>
              <a:latin typeface="Avenir book"/>
              <a:cs typeface="Avenir book"/>
            </a:endParaRPr>
          </a:p>
          <a:p>
            <a:r>
              <a:rPr lang="sl-SI" sz="1600" b="1" dirty="0">
                <a:solidFill>
                  <a:srgbClr val="348EA5"/>
                </a:solidFill>
                <a:latin typeface="Avenir Book"/>
                <a:cs typeface="Avenir Book"/>
              </a:rPr>
              <a:t>VPLIV NA DOBRO POČUTJE</a:t>
            </a:r>
            <a:endParaRPr lang="it-IT" sz="1600" b="1" dirty="0">
              <a:solidFill>
                <a:srgbClr val="348EA5"/>
              </a:solidFill>
              <a:latin typeface="Avenir Book"/>
              <a:cs typeface="Avenir Book"/>
            </a:endParaRPr>
          </a:p>
          <a:p>
            <a:endParaRPr lang="it-IT" sz="1000" dirty="0">
              <a:solidFill>
                <a:srgbClr val="31859C"/>
              </a:solidFill>
              <a:latin typeface="Avenir Book"/>
              <a:cs typeface="Avenir Book"/>
            </a:endParaRPr>
          </a:p>
          <a:p>
            <a:r>
              <a:rPr lang="it-IT" sz="1000" dirty="0">
                <a:solidFill>
                  <a:srgbClr val="31859C"/>
                </a:solidFill>
                <a:latin typeface="Avenir Book"/>
                <a:cs typeface="Avenir Book"/>
              </a:rPr>
              <a:t>		</a:t>
            </a:r>
          </a:p>
          <a:p>
            <a:endParaRPr lang="it-IT" sz="1000" b="1" dirty="0">
              <a:solidFill>
                <a:srgbClr val="31859C"/>
              </a:solidFill>
              <a:latin typeface="Avenir book"/>
              <a:cs typeface="Avenir book"/>
            </a:endParaRPr>
          </a:p>
          <a:p>
            <a:endParaRPr lang="it-IT" sz="1000" b="1" dirty="0">
              <a:solidFill>
                <a:srgbClr val="31859C"/>
              </a:solidFill>
              <a:latin typeface="Avenir book"/>
              <a:cs typeface="Avenir book"/>
            </a:endParaRPr>
          </a:p>
          <a:p>
            <a:endParaRPr lang="it-IT" sz="1000" b="1" dirty="0">
              <a:solidFill>
                <a:srgbClr val="31859C"/>
              </a:solidFill>
              <a:latin typeface="Avenir book"/>
              <a:cs typeface="Avenir book"/>
            </a:endParaRPr>
          </a:p>
          <a:p>
            <a:r>
              <a:rPr lang="it-IT" sz="1000" b="1" dirty="0">
                <a:solidFill>
                  <a:srgbClr val="348EA5"/>
                </a:solidFill>
                <a:latin typeface="Avenir book"/>
                <a:cs typeface="Avenir book"/>
              </a:rPr>
              <a:t>	</a:t>
            </a:r>
            <a:endParaRPr lang="it-IT" sz="1500" b="1" dirty="0">
              <a:solidFill>
                <a:srgbClr val="31859C"/>
              </a:solidFill>
              <a:latin typeface="Avenir book"/>
              <a:cs typeface="Avenir book"/>
            </a:endParaRPr>
          </a:p>
          <a:p>
            <a:endParaRPr lang="sl-SI" sz="1600" b="1" dirty="0">
              <a:solidFill>
                <a:srgbClr val="348EA5"/>
              </a:solidFill>
              <a:latin typeface="Avenir Book"/>
              <a:cs typeface="Avenir Book"/>
            </a:endParaRPr>
          </a:p>
          <a:p>
            <a:endParaRPr lang="sl-SI" sz="1600" b="1" dirty="0">
              <a:solidFill>
                <a:srgbClr val="348EA5"/>
              </a:solidFill>
              <a:latin typeface="Avenir Book"/>
              <a:cs typeface="Avenir Book"/>
            </a:endParaRPr>
          </a:p>
          <a:p>
            <a:r>
              <a:rPr lang="sl-SI" sz="1600" b="1" dirty="0">
                <a:solidFill>
                  <a:srgbClr val="348EA5"/>
                </a:solidFill>
                <a:latin typeface="Avenir Book"/>
                <a:cs typeface="Avenir Book"/>
              </a:rPr>
              <a:t>VPLIV NA SKUPNOST</a:t>
            </a:r>
            <a:r>
              <a:rPr lang="it-IT" sz="1600" b="1" dirty="0">
                <a:solidFill>
                  <a:srgbClr val="348EA5"/>
                </a:solidFill>
                <a:latin typeface="Avenir Book"/>
                <a:cs typeface="Avenir Book"/>
              </a:rPr>
              <a:t>: T</a:t>
            </a:r>
            <a:r>
              <a:rPr lang="sl-SI" sz="1600" b="1" dirty="0">
                <a:solidFill>
                  <a:srgbClr val="348EA5"/>
                </a:solidFill>
                <a:latin typeface="Avenir Book"/>
                <a:cs typeface="Avenir Book"/>
              </a:rPr>
              <a:t>IMSKO DELO</a:t>
            </a:r>
            <a:endParaRPr lang="it-IT" sz="1600" b="1" dirty="0">
              <a:solidFill>
                <a:srgbClr val="348EA5"/>
              </a:solidFill>
              <a:latin typeface="Avenir Book"/>
              <a:cs typeface="Avenir Book"/>
            </a:endParaRPr>
          </a:p>
          <a:p>
            <a:endParaRPr lang="it-IT" sz="500" dirty="0">
              <a:solidFill>
                <a:srgbClr val="31859C"/>
              </a:solidFill>
              <a:latin typeface="Avenir Book"/>
              <a:cs typeface="Avenir Book"/>
            </a:endParaRPr>
          </a:p>
          <a:p>
            <a:r>
              <a:rPr lang="it-IT" sz="1000" dirty="0">
                <a:solidFill>
                  <a:srgbClr val="31859C"/>
                </a:solidFill>
                <a:latin typeface="Avenir Book"/>
                <a:cs typeface="Avenir Book"/>
              </a:rPr>
              <a:t>		</a:t>
            </a:r>
          </a:p>
          <a:p>
            <a:r>
              <a:rPr lang="it-IT" sz="1000" dirty="0">
                <a:solidFill>
                  <a:srgbClr val="31859C"/>
                </a:solidFill>
                <a:latin typeface="Avenir Book"/>
                <a:cs typeface="Avenir Book"/>
              </a:rPr>
              <a:t>		</a:t>
            </a:r>
          </a:p>
          <a:p>
            <a:r>
              <a:rPr lang="it-IT" sz="1000" dirty="0">
                <a:solidFill>
                  <a:srgbClr val="31859C"/>
                </a:solidFill>
                <a:latin typeface="Avenir Book"/>
                <a:cs typeface="Avenir Book"/>
              </a:rPr>
              <a:t>		</a:t>
            </a:r>
          </a:p>
          <a:p>
            <a:endParaRPr lang="it-IT" sz="1000" dirty="0">
              <a:solidFill>
                <a:srgbClr val="31859C"/>
              </a:solidFill>
              <a:latin typeface="Avenir Book"/>
              <a:cs typeface="Avenir Book"/>
            </a:endParaRPr>
          </a:p>
          <a:p>
            <a:endParaRPr lang="it-IT" sz="1000" dirty="0">
              <a:solidFill>
                <a:srgbClr val="31859C"/>
              </a:solidFill>
              <a:latin typeface="Avenir Book"/>
              <a:cs typeface="Avenir Book"/>
            </a:endParaRPr>
          </a:p>
        </p:txBody>
      </p:sp>
      <p:sp>
        <p:nvSpPr>
          <p:cNvPr id="15" name="CasellaDiTesto 14"/>
          <p:cNvSpPr txBox="1"/>
          <p:nvPr/>
        </p:nvSpPr>
        <p:spPr>
          <a:xfrm>
            <a:off x="4548526" y="2833637"/>
            <a:ext cx="4321429" cy="3154710"/>
          </a:xfrm>
          <a:prstGeom prst="rect">
            <a:avLst/>
          </a:prstGeom>
          <a:noFill/>
        </p:spPr>
        <p:txBody>
          <a:bodyPr wrap="square" rtlCol="0">
            <a:spAutoFit/>
          </a:bodyPr>
          <a:lstStyle/>
          <a:p>
            <a:endParaRPr lang="it-IT" sz="1000" b="1" dirty="0">
              <a:solidFill>
                <a:srgbClr val="31859C"/>
              </a:solidFill>
              <a:latin typeface="Avenir book"/>
              <a:cs typeface="Avenir book"/>
            </a:endParaRPr>
          </a:p>
          <a:p>
            <a:r>
              <a:rPr lang="sl-SI" sz="1600" b="1" dirty="0">
                <a:solidFill>
                  <a:srgbClr val="348EA5"/>
                </a:solidFill>
                <a:latin typeface="Avenir Book"/>
                <a:cs typeface="Avenir Book"/>
              </a:rPr>
              <a:t>VPLIV NA STORILNOST</a:t>
            </a:r>
            <a:endParaRPr lang="it-IT" sz="1600" b="1" dirty="0">
              <a:solidFill>
                <a:srgbClr val="348EA5"/>
              </a:solidFill>
              <a:latin typeface="Avenir Book"/>
              <a:cs typeface="Avenir Book"/>
            </a:endParaRPr>
          </a:p>
          <a:p>
            <a:endParaRPr lang="it-IT" sz="1000" dirty="0">
              <a:solidFill>
                <a:srgbClr val="31859C"/>
              </a:solidFill>
              <a:latin typeface="Avenir Book"/>
              <a:cs typeface="Avenir Book"/>
            </a:endParaRPr>
          </a:p>
          <a:p>
            <a:r>
              <a:rPr lang="it-IT" sz="1000" dirty="0">
                <a:solidFill>
                  <a:srgbClr val="31859C"/>
                </a:solidFill>
                <a:latin typeface="Avenir Book"/>
                <a:cs typeface="Avenir Book"/>
              </a:rPr>
              <a:t>		</a:t>
            </a:r>
          </a:p>
          <a:p>
            <a:r>
              <a:rPr lang="sl-SI" sz="1000" dirty="0">
                <a:solidFill>
                  <a:srgbClr val="31859C"/>
                </a:solidFill>
                <a:latin typeface="Avenir Book"/>
                <a:cs typeface="Avenir Book"/>
              </a:rPr>
              <a:t>                          </a:t>
            </a:r>
          </a:p>
          <a:p>
            <a:endParaRPr lang="sl-SI" sz="1000" dirty="0">
              <a:solidFill>
                <a:srgbClr val="31859C"/>
              </a:solidFill>
              <a:latin typeface="Avenir Book"/>
              <a:cs typeface="Avenir Book"/>
            </a:endParaRPr>
          </a:p>
          <a:p>
            <a:endParaRPr lang="sl-SI" sz="1000" dirty="0">
              <a:solidFill>
                <a:srgbClr val="31859C"/>
              </a:solidFill>
              <a:latin typeface="Avenir Book"/>
              <a:cs typeface="Avenir Book"/>
            </a:endParaRPr>
          </a:p>
          <a:p>
            <a:endParaRPr lang="sl-SI" sz="1000" dirty="0">
              <a:solidFill>
                <a:srgbClr val="31859C"/>
              </a:solidFill>
              <a:latin typeface="Avenir Book"/>
              <a:cs typeface="Avenir Book"/>
            </a:endParaRPr>
          </a:p>
          <a:p>
            <a:r>
              <a:rPr lang="it-IT" sz="1000" dirty="0">
                <a:solidFill>
                  <a:srgbClr val="31859C"/>
                </a:solidFill>
                <a:latin typeface="Avenir Book"/>
                <a:cs typeface="Avenir Book"/>
              </a:rPr>
              <a:t>	</a:t>
            </a:r>
            <a:endParaRPr lang="it-IT" sz="1000" b="1" dirty="0">
              <a:solidFill>
                <a:srgbClr val="31859C"/>
              </a:solidFill>
              <a:latin typeface="Avenir book"/>
              <a:cs typeface="Avenir book"/>
            </a:endParaRPr>
          </a:p>
          <a:p>
            <a:endParaRPr lang="it-IT" sz="1600" b="1" dirty="0">
              <a:solidFill>
                <a:srgbClr val="348EA5"/>
              </a:solidFill>
              <a:latin typeface="Avenir Book"/>
              <a:cs typeface="Avenir Book"/>
            </a:endParaRPr>
          </a:p>
          <a:p>
            <a:endParaRPr lang="it-IT" sz="600" b="1" dirty="0">
              <a:solidFill>
                <a:srgbClr val="348EA5"/>
              </a:solidFill>
              <a:latin typeface="Avenir Book"/>
              <a:cs typeface="Avenir Book"/>
            </a:endParaRPr>
          </a:p>
          <a:p>
            <a:r>
              <a:rPr lang="sl-SI" sz="1600" b="1" dirty="0">
                <a:solidFill>
                  <a:srgbClr val="348EA5"/>
                </a:solidFill>
                <a:latin typeface="Avenir Book"/>
                <a:cs typeface="Avenir Book"/>
              </a:rPr>
              <a:t>VPLIV NA ORGANIZACIJO</a:t>
            </a:r>
            <a:r>
              <a:rPr lang="it-IT" sz="1600" b="1" dirty="0">
                <a:solidFill>
                  <a:srgbClr val="348EA5"/>
                </a:solidFill>
                <a:latin typeface="Avenir Book"/>
                <a:cs typeface="Avenir Book"/>
              </a:rPr>
              <a:t>: VI</a:t>
            </a:r>
            <a:r>
              <a:rPr lang="sl-SI" sz="1600" b="1" dirty="0">
                <a:solidFill>
                  <a:srgbClr val="348EA5"/>
                </a:solidFill>
                <a:latin typeface="Avenir Book"/>
                <a:cs typeface="Avenir Book"/>
              </a:rPr>
              <a:t>ZIJA</a:t>
            </a:r>
            <a:endParaRPr lang="it-IT" sz="1000" dirty="0">
              <a:solidFill>
                <a:srgbClr val="31859C"/>
              </a:solidFill>
              <a:latin typeface="Avenir Book"/>
              <a:cs typeface="Avenir Book"/>
            </a:endParaRPr>
          </a:p>
          <a:p>
            <a:endParaRPr lang="it-IT" sz="1000" dirty="0">
              <a:solidFill>
                <a:srgbClr val="31859C"/>
              </a:solidFill>
              <a:latin typeface="Avenir Book"/>
              <a:cs typeface="Avenir Book"/>
            </a:endParaRPr>
          </a:p>
          <a:p>
            <a:r>
              <a:rPr lang="it-IT" sz="1000" dirty="0">
                <a:solidFill>
                  <a:srgbClr val="31859C"/>
                </a:solidFill>
                <a:latin typeface="Avenir Book"/>
                <a:cs typeface="Avenir Book"/>
              </a:rPr>
              <a:t>		</a:t>
            </a:r>
          </a:p>
          <a:p>
            <a:r>
              <a:rPr lang="sl-SI" sz="1500" dirty="0">
                <a:solidFill>
                  <a:srgbClr val="31859C"/>
                </a:solidFill>
                <a:latin typeface="Avenir Book"/>
                <a:cs typeface="Avenir Book"/>
              </a:rPr>
              <a:t>                 </a:t>
            </a:r>
          </a:p>
          <a:p>
            <a:endParaRPr lang="sl-SI" sz="1500" dirty="0">
              <a:solidFill>
                <a:srgbClr val="31859C"/>
              </a:solidFill>
              <a:latin typeface="Avenir Book"/>
              <a:cs typeface="Avenir Book"/>
            </a:endParaRPr>
          </a:p>
          <a:p>
            <a:endParaRPr lang="sl-SI" sz="1500" dirty="0">
              <a:solidFill>
                <a:srgbClr val="31859C"/>
              </a:solidFill>
              <a:latin typeface="Avenir Book"/>
              <a:cs typeface="Avenir Book"/>
            </a:endParaRPr>
          </a:p>
        </p:txBody>
      </p:sp>
      <p:sp>
        <p:nvSpPr>
          <p:cNvPr id="24" name="CasellaDiTesto 23"/>
          <p:cNvSpPr txBox="1"/>
          <p:nvPr/>
        </p:nvSpPr>
        <p:spPr>
          <a:xfrm>
            <a:off x="553105" y="3448498"/>
            <a:ext cx="630658" cy="338554"/>
          </a:xfrm>
          <a:prstGeom prst="rect">
            <a:avLst/>
          </a:prstGeom>
          <a:noFill/>
        </p:spPr>
        <p:txBody>
          <a:bodyPr wrap="square" rtlCol="0">
            <a:spAutoFit/>
          </a:bodyPr>
          <a:lstStyle/>
          <a:p>
            <a:pPr algn="ctr"/>
            <a:r>
              <a:rPr lang="it-IT" sz="1600" b="1" dirty="0">
                <a:solidFill>
                  <a:schemeClr val="tx1">
                    <a:lumMod val="65000"/>
                    <a:lumOff val="35000"/>
                  </a:schemeClr>
                </a:solidFill>
                <a:latin typeface="Avenir book "/>
                <a:cs typeface="Avenir book "/>
              </a:rPr>
              <a:t>90%</a:t>
            </a:r>
          </a:p>
        </p:txBody>
      </p:sp>
      <p:sp>
        <p:nvSpPr>
          <p:cNvPr id="25" name="CasellaDiTesto 24"/>
          <p:cNvSpPr txBox="1"/>
          <p:nvPr/>
        </p:nvSpPr>
        <p:spPr>
          <a:xfrm>
            <a:off x="4719783" y="3448498"/>
            <a:ext cx="630658" cy="338554"/>
          </a:xfrm>
          <a:prstGeom prst="rect">
            <a:avLst/>
          </a:prstGeom>
          <a:noFill/>
        </p:spPr>
        <p:txBody>
          <a:bodyPr wrap="square" rtlCol="0">
            <a:spAutoFit/>
          </a:bodyPr>
          <a:lstStyle/>
          <a:p>
            <a:pPr algn="ctr"/>
            <a:r>
              <a:rPr lang="it-IT" sz="1600" b="1" dirty="0">
                <a:solidFill>
                  <a:schemeClr val="tx1">
                    <a:lumMod val="65000"/>
                    <a:lumOff val="35000"/>
                  </a:schemeClr>
                </a:solidFill>
                <a:latin typeface="Avenir book "/>
                <a:cs typeface="Avenir book "/>
              </a:rPr>
              <a:t>93%</a:t>
            </a:r>
          </a:p>
        </p:txBody>
      </p:sp>
      <p:sp>
        <p:nvSpPr>
          <p:cNvPr id="29" name="CasellaDiTesto 28"/>
          <p:cNvSpPr txBox="1"/>
          <p:nvPr/>
        </p:nvSpPr>
        <p:spPr>
          <a:xfrm>
            <a:off x="553105" y="4049883"/>
            <a:ext cx="630658" cy="338554"/>
          </a:xfrm>
          <a:prstGeom prst="rect">
            <a:avLst/>
          </a:prstGeom>
          <a:noFill/>
        </p:spPr>
        <p:txBody>
          <a:bodyPr wrap="square" rtlCol="0">
            <a:spAutoFit/>
          </a:bodyPr>
          <a:lstStyle/>
          <a:p>
            <a:pPr algn="ctr"/>
            <a:r>
              <a:rPr lang="it-IT" sz="1600" b="1" dirty="0">
                <a:solidFill>
                  <a:schemeClr val="tx1">
                    <a:lumMod val="65000"/>
                    <a:lumOff val="35000"/>
                  </a:schemeClr>
                </a:solidFill>
                <a:latin typeface="Avenir book "/>
                <a:cs typeface="Avenir book "/>
              </a:rPr>
              <a:t>86%</a:t>
            </a:r>
          </a:p>
        </p:txBody>
      </p:sp>
      <p:sp>
        <p:nvSpPr>
          <p:cNvPr id="30" name="CasellaDiTesto 29"/>
          <p:cNvSpPr txBox="1"/>
          <p:nvPr/>
        </p:nvSpPr>
        <p:spPr>
          <a:xfrm>
            <a:off x="4729916" y="4049883"/>
            <a:ext cx="630658" cy="338554"/>
          </a:xfrm>
          <a:prstGeom prst="rect">
            <a:avLst/>
          </a:prstGeom>
          <a:noFill/>
        </p:spPr>
        <p:txBody>
          <a:bodyPr wrap="square" rtlCol="0">
            <a:spAutoFit/>
          </a:bodyPr>
          <a:lstStyle/>
          <a:p>
            <a:pPr algn="ctr"/>
            <a:r>
              <a:rPr lang="it-IT" sz="1600" b="1" dirty="0">
                <a:solidFill>
                  <a:schemeClr val="tx1">
                    <a:lumMod val="65000"/>
                    <a:lumOff val="35000"/>
                  </a:schemeClr>
                </a:solidFill>
                <a:latin typeface="Avenir book "/>
                <a:cs typeface="Avenir book "/>
              </a:rPr>
              <a:t>83%</a:t>
            </a:r>
          </a:p>
        </p:txBody>
      </p:sp>
      <p:sp>
        <p:nvSpPr>
          <p:cNvPr id="35" name="CasellaDiTesto 34"/>
          <p:cNvSpPr txBox="1"/>
          <p:nvPr/>
        </p:nvSpPr>
        <p:spPr>
          <a:xfrm>
            <a:off x="4729916" y="5148184"/>
            <a:ext cx="630658" cy="338554"/>
          </a:xfrm>
          <a:prstGeom prst="rect">
            <a:avLst/>
          </a:prstGeom>
          <a:noFill/>
        </p:spPr>
        <p:txBody>
          <a:bodyPr wrap="square" rtlCol="0">
            <a:spAutoFit/>
          </a:bodyPr>
          <a:lstStyle/>
          <a:p>
            <a:pPr algn="ctr"/>
            <a:r>
              <a:rPr lang="it-IT" sz="1600" b="1" dirty="0">
                <a:solidFill>
                  <a:schemeClr val="tx1">
                    <a:lumMod val="65000"/>
                    <a:lumOff val="35000"/>
                  </a:schemeClr>
                </a:solidFill>
                <a:latin typeface="Avenir book "/>
                <a:cs typeface="Avenir book "/>
              </a:rPr>
              <a:t>90%</a:t>
            </a:r>
          </a:p>
        </p:txBody>
      </p:sp>
      <p:sp>
        <p:nvSpPr>
          <p:cNvPr id="36" name="CasellaDiTesto 35"/>
          <p:cNvSpPr txBox="1"/>
          <p:nvPr/>
        </p:nvSpPr>
        <p:spPr>
          <a:xfrm>
            <a:off x="4729916" y="5733377"/>
            <a:ext cx="630658" cy="338554"/>
          </a:xfrm>
          <a:prstGeom prst="rect">
            <a:avLst/>
          </a:prstGeom>
          <a:noFill/>
        </p:spPr>
        <p:txBody>
          <a:bodyPr wrap="square" rtlCol="0">
            <a:spAutoFit/>
          </a:bodyPr>
          <a:lstStyle/>
          <a:p>
            <a:pPr algn="ctr"/>
            <a:r>
              <a:rPr lang="it-IT" sz="1600" b="1" dirty="0">
                <a:solidFill>
                  <a:schemeClr val="tx1">
                    <a:lumMod val="65000"/>
                    <a:lumOff val="35000"/>
                  </a:schemeClr>
                </a:solidFill>
                <a:latin typeface="Avenir book "/>
                <a:cs typeface="Avenir book "/>
              </a:rPr>
              <a:t>96%</a:t>
            </a:r>
          </a:p>
        </p:txBody>
      </p:sp>
      <p:sp>
        <p:nvSpPr>
          <p:cNvPr id="37" name="CasellaDiTesto 36"/>
          <p:cNvSpPr txBox="1"/>
          <p:nvPr/>
        </p:nvSpPr>
        <p:spPr>
          <a:xfrm>
            <a:off x="553105" y="5148184"/>
            <a:ext cx="630658" cy="338554"/>
          </a:xfrm>
          <a:prstGeom prst="rect">
            <a:avLst/>
          </a:prstGeom>
          <a:noFill/>
        </p:spPr>
        <p:txBody>
          <a:bodyPr wrap="square" rtlCol="0">
            <a:spAutoFit/>
          </a:bodyPr>
          <a:lstStyle/>
          <a:p>
            <a:pPr algn="ctr"/>
            <a:r>
              <a:rPr lang="it-IT" sz="1600" b="1" dirty="0">
                <a:solidFill>
                  <a:schemeClr val="tx1">
                    <a:lumMod val="65000"/>
                    <a:lumOff val="35000"/>
                  </a:schemeClr>
                </a:solidFill>
                <a:latin typeface="Avenir book "/>
                <a:cs typeface="Avenir book "/>
              </a:rPr>
              <a:t>87%</a:t>
            </a:r>
          </a:p>
        </p:txBody>
      </p:sp>
      <p:sp>
        <p:nvSpPr>
          <p:cNvPr id="38" name="CasellaDiTesto 37"/>
          <p:cNvSpPr txBox="1"/>
          <p:nvPr/>
        </p:nvSpPr>
        <p:spPr>
          <a:xfrm>
            <a:off x="553105" y="5732813"/>
            <a:ext cx="630658" cy="338554"/>
          </a:xfrm>
          <a:prstGeom prst="rect">
            <a:avLst/>
          </a:prstGeom>
          <a:noFill/>
        </p:spPr>
        <p:txBody>
          <a:bodyPr wrap="square" rtlCol="0">
            <a:spAutoFit/>
          </a:bodyPr>
          <a:lstStyle/>
          <a:p>
            <a:pPr algn="ctr"/>
            <a:r>
              <a:rPr lang="it-IT" sz="1600" b="1" dirty="0">
                <a:solidFill>
                  <a:schemeClr val="tx1">
                    <a:lumMod val="65000"/>
                    <a:lumOff val="35000"/>
                  </a:schemeClr>
                </a:solidFill>
                <a:latin typeface="Avenir book "/>
                <a:cs typeface="Avenir book "/>
              </a:rPr>
              <a:t>85%</a:t>
            </a:r>
          </a:p>
        </p:txBody>
      </p:sp>
      <p:sp>
        <p:nvSpPr>
          <p:cNvPr id="43" name="TextBox 4"/>
          <p:cNvSpPr txBox="1"/>
          <p:nvPr/>
        </p:nvSpPr>
        <p:spPr>
          <a:xfrm>
            <a:off x="3487265" y="-2244440"/>
            <a:ext cx="4650534" cy="344326"/>
          </a:xfrm>
          <a:prstGeom prst="rect">
            <a:avLst/>
          </a:prstGeom>
          <a:noFill/>
          <a:ln>
            <a:noFill/>
          </a:ln>
        </p:spPr>
        <p:txBody>
          <a:bodyPr wrap="square" lIns="142875" tIns="71438" rIns="142875" bIns="71438" rtlCol="0">
            <a:spAutoFit/>
          </a:bodyPr>
          <a:lstStyle/>
          <a:p>
            <a:r>
              <a:rPr lang="en-US" sz="1300" dirty="0">
                <a:solidFill>
                  <a:schemeClr val="bg1"/>
                </a:solidFill>
                <a:latin typeface="Avenir Book"/>
                <a:ea typeface="MS PGothic" panose="020B0600070205080204" pitchFamily="34" charset="-128"/>
                <a:cs typeface="Avenir Book"/>
              </a:rPr>
              <a:t>94%</a:t>
            </a:r>
            <a:r>
              <a:rPr lang="en-US" sz="1300" dirty="0">
                <a:solidFill>
                  <a:schemeClr val="bg1"/>
                </a:solidFill>
                <a:latin typeface="Avenir Book"/>
                <a:cs typeface="Avenir Book"/>
              </a:rPr>
              <a:t> </a:t>
            </a:r>
            <a:r>
              <a:rPr lang="en-US" sz="1100" dirty="0">
                <a:solidFill>
                  <a:schemeClr val="bg1"/>
                </a:solidFill>
                <a:latin typeface="Avenir Book"/>
                <a:ea typeface="ＭＳ Ｐゴシック" charset="0"/>
                <a:cs typeface="Avenir Book"/>
              </a:rPr>
              <a:t>feel more calm &amp; relaxed after practicing the techniques</a:t>
            </a:r>
          </a:p>
        </p:txBody>
      </p:sp>
      <p:sp>
        <p:nvSpPr>
          <p:cNvPr id="2" name="Cornice 1"/>
          <p:cNvSpPr/>
          <p:nvPr/>
        </p:nvSpPr>
        <p:spPr>
          <a:xfrm>
            <a:off x="272362" y="2805014"/>
            <a:ext cx="8631184" cy="3645481"/>
          </a:xfrm>
          <a:prstGeom prst="frame">
            <a:avLst>
              <a:gd name="adj1" fmla="val 736"/>
            </a:avLst>
          </a:prstGeom>
          <a:solidFill>
            <a:srgbClr val="348EA5"/>
          </a:solidFill>
          <a:ln w="9525" cmpd="sng">
            <a:solidFill>
              <a:srgbClr val="348EA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54" name="Anello 16"/>
          <p:cNvSpPr/>
          <p:nvPr/>
        </p:nvSpPr>
        <p:spPr>
          <a:xfrm flipH="1">
            <a:off x="2375337" y="960293"/>
            <a:ext cx="1294151" cy="1312946"/>
          </a:xfrm>
          <a:prstGeom prst="donut">
            <a:avLst>
              <a:gd name="adj" fmla="val 5256"/>
            </a:avLst>
          </a:prstGeom>
          <a:solidFill>
            <a:srgbClr val="31859C"/>
          </a:solidFill>
          <a:ln>
            <a:solidFill>
              <a:srgbClr val="31859C"/>
            </a:solidFill>
          </a:ln>
          <a:effectLst>
            <a:outerShdw blurRad="40000" dist="23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348EA5"/>
              </a:solidFill>
            </a:endParaRPr>
          </a:p>
        </p:txBody>
      </p:sp>
      <p:sp>
        <p:nvSpPr>
          <p:cNvPr id="55" name="CasellaDiTesto 23"/>
          <p:cNvSpPr txBox="1"/>
          <p:nvPr/>
        </p:nvSpPr>
        <p:spPr>
          <a:xfrm>
            <a:off x="2282242" y="1284812"/>
            <a:ext cx="1491485" cy="584775"/>
          </a:xfrm>
          <a:prstGeom prst="rect">
            <a:avLst/>
          </a:prstGeom>
          <a:noFill/>
        </p:spPr>
        <p:txBody>
          <a:bodyPr wrap="square" rtlCol="0">
            <a:spAutoFit/>
          </a:bodyPr>
          <a:lstStyle/>
          <a:p>
            <a:pPr algn="ctr"/>
            <a:r>
              <a:rPr lang="it-IT" sz="1600" b="1" dirty="0">
                <a:solidFill>
                  <a:schemeClr val="tx1">
                    <a:lumMod val="65000"/>
                    <a:lumOff val="35000"/>
                  </a:schemeClr>
                </a:solidFill>
                <a:latin typeface="Avenir book "/>
                <a:cs typeface="Avenir book "/>
              </a:rPr>
              <a:t>1,128 </a:t>
            </a:r>
          </a:p>
          <a:p>
            <a:pPr algn="ctr"/>
            <a:r>
              <a:rPr lang="sl-SI" sz="1600" b="1" dirty="0">
                <a:solidFill>
                  <a:schemeClr val="tx1">
                    <a:lumMod val="65000"/>
                    <a:lumOff val="35000"/>
                  </a:schemeClr>
                </a:solidFill>
                <a:latin typeface="Avenir book "/>
                <a:cs typeface="Avenir book "/>
              </a:rPr>
              <a:t>managerjev</a:t>
            </a:r>
            <a:endParaRPr lang="it-IT" sz="1600" b="1" dirty="0">
              <a:solidFill>
                <a:schemeClr val="tx1">
                  <a:lumMod val="65000"/>
                  <a:lumOff val="35000"/>
                </a:schemeClr>
              </a:solidFill>
              <a:latin typeface="Avenir book "/>
              <a:cs typeface="Avenir book "/>
            </a:endParaRPr>
          </a:p>
        </p:txBody>
      </p:sp>
      <p:sp>
        <p:nvSpPr>
          <p:cNvPr id="56" name="Anello 16"/>
          <p:cNvSpPr/>
          <p:nvPr/>
        </p:nvSpPr>
        <p:spPr>
          <a:xfrm flipH="1">
            <a:off x="3901451" y="953176"/>
            <a:ext cx="1294151" cy="1312946"/>
          </a:xfrm>
          <a:prstGeom prst="donut">
            <a:avLst>
              <a:gd name="adj" fmla="val 5256"/>
            </a:avLst>
          </a:prstGeom>
          <a:solidFill>
            <a:srgbClr val="31859C"/>
          </a:solidFill>
          <a:ln>
            <a:solidFill>
              <a:srgbClr val="31859C"/>
            </a:solidFill>
          </a:ln>
          <a:effectLst>
            <a:outerShdw blurRad="40000" dist="23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57" name="CasellaDiTesto 23"/>
          <p:cNvSpPr txBox="1"/>
          <p:nvPr/>
        </p:nvSpPr>
        <p:spPr>
          <a:xfrm>
            <a:off x="3824053" y="1260335"/>
            <a:ext cx="1457955" cy="584775"/>
          </a:xfrm>
          <a:prstGeom prst="rect">
            <a:avLst/>
          </a:prstGeom>
          <a:noFill/>
        </p:spPr>
        <p:txBody>
          <a:bodyPr wrap="square" rtlCol="0">
            <a:spAutoFit/>
          </a:bodyPr>
          <a:lstStyle/>
          <a:p>
            <a:pPr algn="ctr"/>
            <a:r>
              <a:rPr lang="it-IT" sz="1600" b="1" dirty="0">
                <a:solidFill>
                  <a:schemeClr val="tx1">
                    <a:lumMod val="65000"/>
                    <a:lumOff val="35000"/>
                  </a:schemeClr>
                </a:solidFill>
                <a:latin typeface="Avenir book "/>
                <a:cs typeface="Avenir book "/>
              </a:rPr>
              <a:t>30 </a:t>
            </a:r>
          </a:p>
          <a:p>
            <a:pPr algn="ctr"/>
            <a:r>
              <a:rPr lang="sl-SI" sz="1600" b="1" dirty="0">
                <a:solidFill>
                  <a:schemeClr val="tx1">
                    <a:lumMod val="65000"/>
                    <a:lumOff val="35000"/>
                  </a:schemeClr>
                </a:solidFill>
                <a:latin typeface="Avenir book "/>
                <a:cs typeface="Avenir book "/>
              </a:rPr>
              <a:t>držav</a:t>
            </a:r>
            <a:endParaRPr lang="it-IT" sz="1600" b="1" dirty="0">
              <a:solidFill>
                <a:schemeClr val="tx1">
                  <a:lumMod val="65000"/>
                  <a:lumOff val="35000"/>
                </a:schemeClr>
              </a:solidFill>
              <a:latin typeface="Avenir book "/>
              <a:cs typeface="Avenir book "/>
            </a:endParaRPr>
          </a:p>
        </p:txBody>
      </p:sp>
      <p:sp>
        <p:nvSpPr>
          <p:cNvPr id="58" name="Anello 16"/>
          <p:cNvSpPr/>
          <p:nvPr/>
        </p:nvSpPr>
        <p:spPr>
          <a:xfrm flipH="1">
            <a:off x="5448681" y="960094"/>
            <a:ext cx="1294151" cy="1312946"/>
          </a:xfrm>
          <a:prstGeom prst="donut">
            <a:avLst>
              <a:gd name="adj" fmla="val 5256"/>
            </a:avLst>
          </a:prstGeom>
          <a:solidFill>
            <a:srgbClr val="31859C"/>
          </a:solidFill>
          <a:ln>
            <a:solidFill>
              <a:srgbClr val="31859C"/>
            </a:solidFill>
          </a:ln>
          <a:effectLst>
            <a:outerShdw blurRad="40000" dist="23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59" name="CasellaDiTesto 23"/>
          <p:cNvSpPr txBox="1"/>
          <p:nvPr/>
        </p:nvSpPr>
        <p:spPr>
          <a:xfrm>
            <a:off x="5381793" y="1207846"/>
            <a:ext cx="1457955" cy="584775"/>
          </a:xfrm>
          <a:prstGeom prst="rect">
            <a:avLst/>
          </a:prstGeom>
          <a:noFill/>
        </p:spPr>
        <p:txBody>
          <a:bodyPr wrap="square" rtlCol="0">
            <a:spAutoFit/>
          </a:bodyPr>
          <a:lstStyle/>
          <a:p>
            <a:pPr algn="ctr"/>
            <a:r>
              <a:rPr lang="it-IT" sz="1600" b="1" dirty="0">
                <a:solidFill>
                  <a:schemeClr val="tx1">
                    <a:lumMod val="65000"/>
                    <a:lumOff val="35000"/>
                  </a:schemeClr>
                </a:solidFill>
                <a:latin typeface="Avenir book "/>
                <a:cs typeface="Avenir book "/>
              </a:rPr>
              <a:t>70 </a:t>
            </a:r>
          </a:p>
          <a:p>
            <a:pPr algn="ctr"/>
            <a:r>
              <a:rPr lang="sl-SI" sz="1600" b="1" dirty="0">
                <a:solidFill>
                  <a:schemeClr val="tx1">
                    <a:lumMod val="65000"/>
                    <a:lumOff val="35000"/>
                  </a:schemeClr>
                </a:solidFill>
                <a:latin typeface="Avenir book "/>
                <a:cs typeface="Avenir book "/>
              </a:rPr>
              <a:t>programov</a:t>
            </a:r>
            <a:endParaRPr lang="it-IT" sz="1600" b="1" dirty="0">
              <a:solidFill>
                <a:schemeClr val="tx1">
                  <a:lumMod val="65000"/>
                  <a:lumOff val="35000"/>
                </a:schemeClr>
              </a:solidFill>
              <a:latin typeface="Avenir book "/>
              <a:cs typeface="Avenir book "/>
            </a:endParaRPr>
          </a:p>
        </p:txBody>
      </p:sp>
      <p:sp>
        <p:nvSpPr>
          <p:cNvPr id="4" name="TextBox 3"/>
          <p:cNvSpPr txBox="1"/>
          <p:nvPr/>
        </p:nvSpPr>
        <p:spPr>
          <a:xfrm>
            <a:off x="1183763" y="3396630"/>
            <a:ext cx="3331172" cy="400110"/>
          </a:xfrm>
          <a:prstGeom prst="rect">
            <a:avLst/>
          </a:prstGeom>
          <a:noFill/>
        </p:spPr>
        <p:txBody>
          <a:bodyPr wrap="square" rtlCol="0">
            <a:spAutoFit/>
          </a:bodyPr>
          <a:lstStyle/>
          <a:p>
            <a:r>
              <a:rPr lang="it-IT" sz="1000" dirty="0">
                <a:latin typeface="Avenir Book"/>
                <a:cs typeface="Avenir Book"/>
              </a:rPr>
              <a:t>90% </a:t>
            </a:r>
            <a:r>
              <a:rPr lang="sl-SI" sz="1000" dirty="0">
                <a:latin typeface="Avenir Book"/>
                <a:cs typeface="Avenir Book"/>
              </a:rPr>
              <a:t>udeležencev se strinja, da</a:t>
            </a:r>
            <a:r>
              <a:rPr lang="it-IT" sz="1000" dirty="0">
                <a:latin typeface="Avenir Book"/>
                <a:cs typeface="Avenir Book"/>
              </a:rPr>
              <a:t> te</a:t>
            </a:r>
            <a:r>
              <a:rPr lang="sl-SI" sz="1000" dirty="0">
                <a:latin typeface="Avenir Book"/>
                <a:cs typeface="Avenir Book"/>
              </a:rPr>
              <a:t>hnike</a:t>
            </a:r>
            <a:r>
              <a:rPr lang="it-IT" sz="1000" dirty="0">
                <a:latin typeface="Avenir Book"/>
                <a:cs typeface="Avenir Book"/>
              </a:rPr>
              <a:t> programa TLEX </a:t>
            </a:r>
            <a:r>
              <a:rPr lang="sl-SI" sz="1000" b="1" dirty="0">
                <a:solidFill>
                  <a:srgbClr val="348EA5"/>
                </a:solidFill>
                <a:latin typeface="Avenir book"/>
                <a:cs typeface="Avenir book"/>
              </a:rPr>
              <a:t>povečajo sposobnost ohraniti mir v težkih situacijah</a:t>
            </a:r>
            <a:endParaRPr lang="it-IT" sz="1000" b="1" dirty="0">
              <a:solidFill>
                <a:srgbClr val="348EA5"/>
              </a:solidFill>
              <a:latin typeface="Avenir book"/>
              <a:cs typeface="Avenir book"/>
            </a:endParaRPr>
          </a:p>
        </p:txBody>
      </p:sp>
      <p:sp>
        <p:nvSpPr>
          <p:cNvPr id="23" name="TextBox 22"/>
          <p:cNvSpPr txBox="1"/>
          <p:nvPr/>
        </p:nvSpPr>
        <p:spPr>
          <a:xfrm>
            <a:off x="1183763" y="4019128"/>
            <a:ext cx="3331172" cy="400110"/>
          </a:xfrm>
          <a:prstGeom prst="rect">
            <a:avLst/>
          </a:prstGeom>
          <a:noFill/>
        </p:spPr>
        <p:txBody>
          <a:bodyPr wrap="square" rtlCol="0">
            <a:spAutoFit/>
          </a:bodyPr>
          <a:lstStyle/>
          <a:p>
            <a:r>
              <a:rPr lang="it-IT" sz="1000" dirty="0">
                <a:solidFill>
                  <a:srgbClr val="000000"/>
                </a:solidFill>
                <a:latin typeface="Avenir Book"/>
                <a:cs typeface="Avenir Book"/>
              </a:rPr>
              <a:t>86% </a:t>
            </a:r>
            <a:r>
              <a:rPr lang="sl-SI" sz="1000" dirty="0">
                <a:solidFill>
                  <a:srgbClr val="000000"/>
                </a:solidFill>
                <a:latin typeface="Avenir Book"/>
                <a:cs typeface="Avenir Book"/>
              </a:rPr>
              <a:t>udeležencev pravi, da bi bil program </a:t>
            </a:r>
            <a:r>
              <a:rPr lang="it-IT" sz="1000" dirty="0">
                <a:solidFill>
                  <a:srgbClr val="000000"/>
                </a:solidFill>
                <a:latin typeface="Avenir Book"/>
                <a:cs typeface="Avenir Book"/>
              </a:rPr>
              <a:t>TLEX</a:t>
            </a:r>
            <a:endParaRPr lang="it-IT" sz="1000" dirty="0">
              <a:solidFill>
                <a:srgbClr val="40ADCA"/>
              </a:solidFill>
              <a:latin typeface="Avenir Book"/>
              <a:cs typeface="Avenir Book"/>
            </a:endParaRPr>
          </a:p>
          <a:p>
            <a:r>
              <a:rPr lang="sl-SI" sz="1000" b="1" dirty="0">
                <a:solidFill>
                  <a:srgbClr val="348EA5"/>
                </a:solidFill>
                <a:latin typeface="Avenir book"/>
                <a:cs typeface="Avenir book"/>
              </a:rPr>
              <a:t>uporabna nadgradnja njihovega rednega izobraževanja</a:t>
            </a:r>
            <a:endParaRPr lang="it-IT" sz="1000" b="1" dirty="0">
              <a:solidFill>
                <a:srgbClr val="348EA5"/>
              </a:solidFill>
              <a:latin typeface="Avenir book"/>
              <a:cs typeface="Avenir book"/>
            </a:endParaRPr>
          </a:p>
        </p:txBody>
      </p:sp>
      <p:sp>
        <p:nvSpPr>
          <p:cNvPr id="26" name="TextBox 25"/>
          <p:cNvSpPr txBox="1"/>
          <p:nvPr/>
        </p:nvSpPr>
        <p:spPr>
          <a:xfrm>
            <a:off x="1183763" y="5117406"/>
            <a:ext cx="3331172" cy="400110"/>
          </a:xfrm>
          <a:prstGeom prst="rect">
            <a:avLst/>
          </a:prstGeom>
          <a:noFill/>
        </p:spPr>
        <p:txBody>
          <a:bodyPr wrap="square" rtlCol="0">
            <a:spAutoFit/>
          </a:bodyPr>
          <a:lstStyle/>
          <a:p>
            <a:r>
              <a:rPr lang="it-IT" sz="1000" dirty="0">
                <a:solidFill>
                  <a:srgbClr val="000000"/>
                </a:solidFill>
                <a:latin typeface="Avenir Book"/>
                <a:cs typeface="Avenir Book"/>
              </a:rPr>
              <a:t>87% udeležencev </a:t>
            </a:r>
            <a:r>
              <a:rPr lang="sl-SI" sz="1000" dirty="0">
                <a:solidFill>
                  <a:srgbClr val="000000"/>
                </a:solidFill>
                <a:latin typeface="Avenir Book"/>
                <a:cs typeface="Avenir Book"/>
              </a:rPr>
              <a:t>se strinja, da se po programu</a:t>
            </a:r>
            <a:r>
              <a:rPr lang="it-IT" sz="1000" dirty="0">
                <a:solidFill>
                  <a:srgbClr val="000000"/>
                </a:solidFill>
                <a:latin typeface="Avenir Book"/>
                <a:cs typeface="Avenir Book"/>
              </a:rPr>
              <a:t> TLEX</a:t>
            </a:r>
            <a:r>
              <a:rPr lang="sl-SI" sz="1000" dirty="0">
                <a:solidFill>
                  <a:srgbClr val="000000"/>
                </a:solidFill>
                <a:latin typeface="Avenir Book"/>
                <a:cs typeface="Avenir Book"/>
              </a:rPr>
              <a:t> počutijo</a:t>
            </a:r>
            <a:r>
              <a:rPr lang="it-IT" sz="1000" dirty="0">
                <a:solidFill>
                  <a:srgbClr val="000000"/>
                </a:solidFill>
                <a:latin typeface="Avenir Book"/>
                <a:cs typeface="Avenir Book"/>
              </a:rPr>
              <a:t> </a:t>
            </a:r>
            <a:r>
              <a:rPr lang="sl-SI" sz="1000" b="1" dirty="0">
                <a:solidFill>
                  <a:srgbClr val="348EA5"/>
                </a:solidFill>
                <a:latin typeface="Avenir book"/>
                <a:cs typeface="Avenir book"/>
              </a:rPr>
              <a:t>bolj povezani z drugimi udeleženci</a:t>
            </a:r>
            <a:endParaRPr lang="it-IT" sz="500" dirty="0">
              <a:solidFill>
                <a:srgbClr val="348EA5"/>
              </a:solidFill>
              <a:latin typeface="Avenir Book"/>
              <a:cs typeface="Avenir Book"/>
            </a:endParaRPr>
          </a:p>
        </p:txBody>
      </p:sp>
      <p:sp>
        <p:nvSpPr>
          <p:cNvPr id="27" name="TextBox 26"/>
          <p:cNvSpPr txBox="1"/>
          <p:nvPr/>
        </p:nvSpPr>
        <p:spPr>
          <a:xfrm>
            <a:off x="1183763" y="5619026"/>
            <a:ext cx="3331172" cy="553998"/>
          </a:xfrm>
          <a:prstGeom prst="rect">
            <a:avLst/>
          </a:prstGeom>
          <a:noFill/>
        </p:spPr>
        <p:txBody>
          <a:bodyPr wrap="square" rtlCol="0">
            <a:spAutoFit/>
          </a:bodyPr>
          <a:lstStyle/>
          <a:p>
            <a:r>
              <a:rPr lang="it-IT" sz="1000" dirty="0">
                <a:solidFill>
                  <a:srgbClr val="000000"/>
                </a:solidFill>
                <a:latin typeface="Avenir Book"/>
                <a:cs typeface="Avenir Book"/>
              </a:rPr>
              <a:t>85% </a:t>
            </a:r>
            <a:r>
              <a:rPr lang="sl-SI" sz="1000" dirty="0">
                <a:solidFill>
                  <a:srgbClr val="000000"/>
                </a:solidFill>
                <a:latin typeface="Avenir Book"/>
                <a:cs typeface="Avenir Book"/>
              </a:rPr>
              <a:t>udeležencev se strinja, da tehnike</a:t>
            </a:r>
            <a:r>
              <a:rPr lang="it-IT" sz="1000" dirty="0">
                <a:solidFill>
                  <a:srgbClr val="000000"/>
                </a:solidFill>
                <a:latin typeface="Avenir Book"/>
                <a:cs typeface="Avenir Book"/>
              </a:rPr>
              <a:t> programa </a:t>
            </a:r>
            <a:r>
              <a:rPr lang="it-IT" sz="1000" dirty="0">
                <a:latin typeface="Avenir Book"/>
                <a:cs typeface="Avenir Book"/>
              </a:rPr>
              <a:t>TLEX</a:t>
            </a:r>
            <a:r>
              <a:rPr lang="sl-SI" sz="1000" dirty="0">
                <a:latin typeface="Avenir Book"/>
                <a:cs typeface="Avenir Book"/>
              </a:rPr>
              <a:t> </a:t>
            </a:r>
            <a:r>
              <a:rPr lang="sl-SI" sz="1000" b="1" dirty="0">
                <a:solidFill>
                  <a:srgbClr val="348EA5"/>
                </a:solidFill>
                <a:latin typeface="Avenir book"/>
                <a:cs typeface="Avenir book"/>
              </a:rPr>
              <a:t>povečajo sposobnost poslušanja in sprejemanja različnih vidikov</a:t>
            </a:r>
            <a:endParaRPr lang="it-IT" sz="1000" b="1" dirty="0">
              <a:solidFill>
                <a:srgbClr val="348EA5"/>
              </a:solidFill>
              <a:latin typeface="Avenir book"/>
              <a:cs typeface="Avenir book"/>
            </a:endParaRPr>
          </a:p>
        </p:txBody>
      </p:sp>
      <p:sp>
        <p:nvSpPr>
          <p:cNvPr id="28" name="TextBox 27"/>
          <p:cNvSpPr txBox="1"/>
          <p:nvPr/>
        </p:nvSpPr>
        <p:spPr>
          <a:xfrm>
            <a:off x="5282008" y="3417720"/>
            <a:ext cx="3331172" cy="400110"/>
          </a:xfrm>
          <a:prstGeom prst="rect">
            <a:avLst/>
          </a:prstGeom>
          <a:noFill/>
        </p:spPr>
        <p:txBody>
          <a:bodyPr wrap="square" rtlCol="0">
            <a:spAutoFit/>
          </a:bodyPr>
          <a:lstStyle/>
          <a:p>
            <a:r>
              <a:rPr lang="it-IT" sz="1000" dirty="0">
                <a:latin typeface="Avenir Book"/>
                <a:cs typeface="Avenir Book"/>
              </a:rPr>
              <a:t>93% </a:t>
            </a:r>
            <a:r>
              <a:rPr lang="sl-SI" sz="1000" dirty="0">
                <a:latin typeface="Avenir Book"/>
                <a:cs typeface="Avenir Book"/>
              </a:rPr>
              <a:t>udeležencev se strinja, da imajo tehnike</a:t>
            </a:r>
            <a:r>
              <a:rPr lang="it-IT" sz="1000" dirty="0">
                <a:latin typeface="Avenir Book"/>
                <a:cs typeface="Avenir Book"/>
              </a:rPr>
              <a:t> programa TLEX </a:t>
            </a:r>
            <a:r>
              <a:rPr lang="sl-SI" sz="1000" b="1" dirty="0">
                <a:solidFill>
                  <a:srgbClr val="348EA5"/>
                </a:solidFill>
                <a:latin typeface="Avenir book"/>
                <a:cs typeface="Avenir book"/>
              </a:rPr>
              <a:t>pozitivni vpliv na njihov delovni dan</a:t>
            </a:r>
            <a:endParaRPr lang="it-IT" sz="1000" b="1" dirty="0">
              <a:solidFill>
                <a:srgbClr val="348EA5"/>
              </a:solidFill>
              <a:latin typeface="Avenir book"/>
              <a:cs typeface="Avenir book"/>
            </a:endParaRPr>
          </a:p>
        </p:txBody>
      </p:sp>
      <p:sp>
        <p:nvSpPr>
          <p:cNvPr id="31" name="TextBox 30"/>
          <p:cNvSpPr txBox="1"/>
          <p:nvPr/>
        </p:nvSpPr>
        <p:spPr>
          <a:xfrm>
            <a:off x="5282008" y="4019105"/>
            <a:ext cx="3538969" cy="400110"/>
          </a:xfrm>
          <a:prstGeom prst="rect">
            <a:avLst/>
          </a:prstGeom>
          <a:noFill/>
        </p:spPr>
        <p:txBody>
          <a:bodyPr wrap="square" rtlCol="0">
            <a:spAutoFit/>
          </a:bodyPr>
          <a:lstStyle/>
          <a:p>
            <a:r>
              <a:rPr lang="it-IT" sz="1000" dirty="0">
                <a:solidFill>
                  <a:srgbClr val="000000"/>
                </a:solidFill>
                <a:latin typeface="Avenir Book"/>
                <a:cs typeface="Avenir Book"/>
              </a:rPr>
              <a:t>83%</a:t>
            </a:r>
            <a:r>
              <a:rPr lang="sl-SI" sz="1000" dirty="0">
                <a:solidFill>
                  <a:srgbClr val="000000"/>
                </a:solidFill>
                <a:latin typeface="Avenir Book"/>
                <a:cs typeface="Avenir Book"/>
              </a:rPr>
              <a:t> udeležencev potrjuje, da tehnike</a:t>
            </a:r>
            <a:r>
              <a:rPr lang="it-IT" sz="1000" dirty="0">
                <a:solidFill>
                  <a:srgbClr val="000000"/>
                </a:solidFill>
                <a:latin typeface="Avenir Book"/>
                <a:cs typeface="Avenir Book"/>
              </a:rPr>
              <a:t> programa TLEX  </a:t>
            </a:r>
          </a:p>
          <a:p>
            <a:r>
              <a:rPr lang="sl-SI" sz="1000" b="1" dirty="0">
                <a:solidFill>
                  <a:srgbClr val="348EA5"/>
                </a:solidFill>
                <a:latin typeface="Avenir book"/>
                <a:cs typeface="Avenir book"/>
              </a:rPr>
              <a:t>povečajo sposobnost osredotočenosti na delovnem mestu</a:t>
            </a:r>
            <a:endParaRPr lang="it-IT" sz="1000" b="1" dirty="0">
              <a:solidFill>
                <a:srgbClr val="348EA5"/>
              </a:solidFill>
              <a:latin typeface="Avenir book"/>
              <a:cs typeface="Avenir book"/>
            </a:endParaRPr>
          </a:p>
        </p:txBody>
      </p:sp>
      <p:sp>
        <p:nvSpPr>
          <p:cNvPr id="32" name="TextBox 31"/>
          <p:cNvSpPr txBox="1"/>
          <p:nvPr/>
        </p:nvSpPr>
        <p:spPr>
          <a:xfrm>
            <a:off x="5278530" y="5117406"/>
            <a:ext cx="3538969" cy="400110"/>
          </a:xfrm>
          <a:prstGeom prst="rect">
            <a:avLst/>
          </a:prstGeom>
          <a:noFill/>
        </p:spPr>
        <p:txBody>
          <a:bodyPr wrap="square" rtlCol="0">
            <a:spAutoFit/>
          </a:bodyPr>
          <a:lstStyle/>
          <a:p>
            <a:r>
              <a:rPr lang="it-IT" sz="1000" dirty="0">
                <a:solidFill>
                  <a:srgbClr val="000000"/>
                </a:solidFill>
                <a:latin typeface="Avenir Book"/>
                <a:cs typeface="Avenir Book"/>
              </a:rPr>
              <a:t>90% </a:t>
            </a:r>
            <a:r>
              <a:rPr lang="sl-SI" sz="1000" dirty="0">
                <a:solidFill>
                  <a:srgbClr val="000000"/>
                </a:solidFill>
                <a:latin typeface="Avenir Book"/>
                <a:cs typeface="Avenir Book"/>
              </a:rPr>
              <a:t>udeležencev meni, da sedaj </a:t>
            </a:r>
            <a:r>
              <a:rPr lang="sl-SI" sz="1000" b="1" dirty="0">
                <a:solidFill>
                  <a:srgbClr val="348EA5"/>
                </a:solidFill>
                <a:latin typeface="Avenir book"/>
                <a:cs typeface="Avenir book"/>
              </a:rPr>
              <a:t>lažje predvidijo situacije in vpeljejo sprememb</a:t>
            </a:r>
            <a:endParaRPr lang="it-IT" sz="1000" b="1" dirty="0">
              <a:solidFill>
                <a:srgbClr val="348EA5"/>
              </a:solidFill>
              <a:latin typeface="Avenir book"/>
              <a:cs typeface="Avenir book"/>
            </a:endParaRPr>
          </a:p>
        </p:txBody>
      </p:sp>
      <p:sp>
        <p:nvSpPr>
          <p:cNvPr id="33" name="TextBox 32"/>
          <p:cNvSpPr txBox="1"/>
          <p:nvPr/>
        </p:nvSpPr>
        <p:spPr>
          <a:xfrm>
            <a:off x="5278530" y="5702599"/>
            <a:ext cx="3538969" cy="400110"/>
          </a:xfrm>
          <a:prstGeom prst="rect">
            <a:avLst/>
          </a:prstGeom>
          <a:noFill/>
        </p:spPr>
        <p:txBody>
          <a:bodyPr wrap="square" rtlCol="0">
            <a:spAutoFit/>
          </a:bodyPr>
          <a:lstStyle/>
          <a:p>
            <a:r>
              <a:rPr lang="it-IT" sz="1000" dirty="0">
                <a:solidFill>
                  <a:srgbClr val="000000"/>
                </a:solidFill>
                <a:latin typeface="Avenir Book"/>
                <a:cs typeface="Avenir Book"/>
              </a:rPr>
              <a:t>96%</a:t>
            </a:r>
            <a:r>
              <a:rPr lang="sl-SI" sz="1000" dirty="0">
                <a:solidFill>
                  <a:srgbClr val="000000"/>
                </a:solidFill>
                <a:latin typeface="Avenir Book"/>
                <a:cs typeface="Avenir Book"/>
              </a:rPr>
              <a:t> udeležencev po programu TLEX bolje </a:t>
            </a:r>
            <a:r>
              <a:rPr lang="sl-SI" sz="1000" b="1" dirty="0">
                <a:solidFill>
                  <a:srgbClr val="348EA5"/>
                </a:solidFill>
                <a:latin typeface="Avenir book"/>
                <a:cs typeface="Avenir book"/>
              </a:rPr>
              <a:t>razume kaj zavira vpeljevanje inovacij </a:t>
            </a:r>
            <a:endParaRPr lang="it-IT" sz="1000" b="1" dirty="0">
              <a:solidFill>
                <a:srgbClr val="348EA5"/>
              </a:solidFill>
              <a:latin typeface="Avenir book"/>
              <a:cs typeface="Avenir book"/>
            </a:endParaRPr>
          </a:p>
        </p:txBody>
      </p:sp>
    </p:spTree>
    <p:extLst>
      <p:ext uri="{BB962C8B-B14F-4D97-AF65-F5344CB8AC3E}">
        <p14:creationId xmlns:p14="http://schemas.microsoft.com/office/powerpoint/2010/main" val="122960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p:nvPr/>
        </p:nvSpPr>
        <p:spPr>
          <a:xfrm>
            <a:off x="1090365" y="5824075"/>
            <a:ext cx="9067425" cy="841720"/>
          </a:xfrm>
          <a:prstGeom prst="rect">
            <a:avLst/>
          </a:prstGeom>
          <a:noFill/>
          <a:ln>
            <a:noFill/>
          </a:ln>
        </p:spPr>
        <p:txBody>
          <a:bodyPr spcFirstLastPara="1" wrap="square" lIns="142875" tIns="71425" rIns="142875" bIns="71425" anchor="ctr" anchorCtr="0">
            <a:noAutofit/>
          </a:bodyPr>
          <a:lstStyle/>
          <a:p>
            <a:pPr marL="0" marR="0" lvl="0" indent="0" algn="l" rtl="0">
              <a:lnSpc>
                <a:spcPct val="100000"/>
              </a:lnSpc>
              <a:spcBef>
                <a:spcPts val="0"/>
              </a:spcBef>
              <a:spcAft>
                <a:spcPts val="0"/>
              </a:spcAft>
              <a:buNone/>
            </a:pPr>
            <a:br>
              <a:rPr lang="it-IT" sz="1719" b="1" i="0" u="none" strike="noStrike" cap="none">
                <a:solidFill>
                  <a:srgbClr val="1F4E79"/>
                </a:solidFill>
                <a:latin typeface="Arial"/>
                <a:ea typeface="Arial"/>
                <a:cs typeface="Arial"/>
                <a:sym typeface="Arial"/>
              </a:rPr>
            </a:br>
            <a:endParaRPr sz="2813" b="0" i="0" u="none" strike="noStrike" cap="none">
              <a:solidFill>
                <a:srgbClr val="000000"/>
              </a:solidFill>
              <a:latin typeface="Arial"/>
              <a:ea typeface="Arial"/>
              <a:cs typeface="Arial"/>
              <a:sym typeface="Arial"/>
            </a:endParaRPr>
          </a:p>
        </p:txBody>
      </p:sp>
      <p:pic>
        <p:nvPicPr>
          <p:cNvPr id="2" name="Immagine 1" descr="Company ICONS References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A404FD02-5807-8241-A713-5E238CC8F570}"/>
              </a:ext>
            </a:extLst>
          </p:cNvPr>
          <p:cNvSpPr txBox="1"/>
          <p:nvPr/>
        </p:nvSpPr>
        <p:spPr>
          <a:xfrm>
            <a:off x="8065992" y="4495800"/>
            <a:ext cx="620465" cy="558800"/>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73036148-BCFB-494E-A9E8-B5C51977DC00}"/>
              </a:ext>
            </a:extLst>
          </p:cNvPr>
          <p:cNvPicPr>
            <a:picLocks noChangeAspect="1"/>
          </p:cNvPicPr>
          <p:nvPr/>
        </p:nvPicPr>
        <p:blipFill>
          <a:blip r:embed="rId4"/>
          <a:stretch>
            <a:fillRect/>
          </a:stretch>
        </p:blipFill>
        <p:spPr>
          <a:xfrm>
            <a:off x="8128000" y="4527721"/>
            <a:ext cx="501822" cy="501822"/>
          </a:xfrm>
          <a:prstGeom prst="rect">
            <a:avLst/>
          </a:prstGeom>
        </p:spPr>
      </p:pic>
      <p:pic>
        <p:nvPicPr>
          <p:cNvPr id="4" name="Picture 3">
            <a:extLst>
              <a:ext uri="{FF2B5EF4-FFF2-40B4-BE49-F238E27FC236}">
                <a16:creationId xmlns:a16="http://schemas.microsoft.com/office/drawing/2014/main" id="{4CCACAF4-F35B-364A-A883-43C9EE4BEE96}"/>
              </a:ext>
            </a:extLst>
          </p:cNvPr>
          <p:cNvPicPr>
            <a:picLocks noChangeAspect="1"/>
          </p:cNvPicPr>
          <p:nvPr/>
        </p:nvPicPr>
        <p:blipFill>
          <a:blip r:embed="rId5"/>
          <a:stretch>
            <a:fillRect/>
          </a:stretch>
        </p:blipFill>
        <p:spPr>
          <a:xfrm>
            <a:off x="5784558" y="5441219"/>
            <a:ext cx="616242" cy="289127"/>
          </a:xfrm>
          <a:prstGeom prst="rect">
            <a:avLst/>
          </a:prstGeom>
        </p:spPr>
      </p:pic>
      <p:cxnSp>
        <p:nvCxnSpPr>
          <p:cNvPr id="10" name="Shape 135">
            <a:extLst>
              <a:ext uri="{FF2B5EF4-FFF2-40B4-BE49-F238E27FC236}">
                <a16:creationId xmlns:a16="http://schemas.microsoft.com/office/drawing/2014/main" id="{527F31BC-2702-D24F-A7EC-2D439CBF2970}"/>
              </a:ext>
            </a:extLst>
          </p:cNvPr>
          <p:cNvCxnSpPr>
            <a:cxnSpLocks/>
          </p:cNvCxnSpPr>
          <p:nvPr/>
        </p:nvCxnSpPr>
        <p:spPr>
          <a:xfrm>
            <a:off x="431802" y="3817007"/>
            <a:ext cx="8712198" cy="0"/>
          </a:xfrm>
          <a:prstGeom prst="straightConnector1">
            <a:avLst/>
          </a:prstGeom>
          <a:noFill/>
          <a:ln w="66675" cap="flat" cmpd="sng">
            <a:solidFill>
              <a:srgbClr val="1CA3C4"/>
            </a:solidFill>
            <a:prstDash val="solid"/>
            <a:round/>
            <a:headEnd type="none" w="sm" len="sm"/>
            <a:tailEnd type="none" w="sm" len="sm"/>
          </a:ln>
          <a:effectLst/>
        </p:spPr>
      </p:cxnSp>
      <p:cxnSp>
        <p:nvCxnSpPr>
          <p:cNvPr id="11" name="Shape 136">
            <a:extLst>
              <a:ext uri="{FF2B5EF4-FFF2-40B4-BE49-F238E27FC236}">
                <a16:creationId xmlns:a16="http://schemas.microsoft.com/office/drawing/2014/main" id="{4882F745-DBB5-3546-BDCD-3CF79CA39230}"/>
              </a:ext>
            </a:extLst>
          </p:cNvPr>
          <p:cNvCxnSpPr>
            <a:cxnSpLocks/>
          </p:cNvCxnSpPr>
          <p:nvPr/>
        </p:nvCxnSpPr>
        <p:spPr>
          <a:xfrm>
            <a:off x="0" y="3815831"/>
            <a:ext cx="431802" cy="1176"/>
          </a:xfrm>
          <a:prstGeom prst="straightConnector1">
            <a:avLst/>
          </a:prstGeom>
          <a:noFill/>
          <a:ln w="66675" cap="flat" cmpd="sng">
            <a:solidFill>
              <a:srgbClr val="FF6600"/>
            </a:solidFill>
            <a:prstDash val="solid"/>
            <a:round/>
            <a:headEnd type="none" w="sm" len="sm"/>
            <a:tailEnd type="none" w="sm" len="sm"/>
          </a:ln>
          <a:effectLst/>
        </p:spPr>
      </p:cxnSp>
      <p:pic>
        <p:nvPicPr>
          <p:cNvPr id="6" name="Immagine 1" descr="Queen with golden crown-1.jpg">
            <a:extLst>
              <a:ext uri="{FF2B5EF4-FFF2-40B4-BE49-F238E27FC236}">
                <a16:creationId xmlns:a16="http://schemas.microsoft.com/office/drawing/2014/main" id="{76462392-573D-0799-3C73-D17DF55379E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75856"/>
            <a:ext cx="9144000" cy="3714918"/>
          </a:xfrm>
          <a:prstGeom prst="rect">
            <a:avLst/>
          </a:prstGeom>
        </p:spPr>
      </p:pic>
      <p:sp>
        <p:nvSpPr>
          <p:cNvPr id="8" name="Shape 122">
            <a:extLst>
              <a:ext uri="{FF2B5EF4-FFF2-40B4-BE49-F238E27FC236}">
                <a16:creationId xmlns:a16="http://schemas.microsoft.com/office/drawing/2014/main" id="{92B016EF-837C-FC41-0DB9-210F62EE30FF}"/>
              </a:ext>
            </a:extLst>
          </p:cNvPr>
          <p:cNvSpPr txBox="1"/>
          <p:nvPr/>
        </p:nvSpPr>
        <p:spPr>
          <a:xfrm>
            <a:off x="2412999" y="1270000"/>
            <a:ext cx="3937000" cy="861774"/>
          </a:xfrm>
          <a:prstGeom prst="rect">
            <a:avLst/>
          </a:prstGeom>
          <a:noFill/>
          <a:ln>
            <a:noFill/>
          </a:ln>
        </p:spPr>
        <p:txBody>
          <a:bodyPr spcFirstLastPara="1" wrap="square" lIns="91425" tIns="45700" rIns="91425" bIns="45700" anchor="t" anchorCtr="0">
            <a:noAutofit/>
          </a:bodyPr>
          <a:lstStyle/>
          <a:p>
            <a:pPr lvl="0" algn="ctr"/>
            <a:r>
              <a:rPr lang="it-IT" sz="5000" dirty="0">
                <a:solidFill>
                  <a:schemeClr val="lt1"/>
                </a:solidFill>
                <a:latin typeface="Avenir"/>
                <a:ea typeface="Avenir"/>
                <a:cs typeface="Avenir"/>
                <a:sym typeface="Avenir"/>
              </a:rPr>
              <a:t>Reference</a:t>
            </a:r>
            <a:endParaRPr sz="5000" dirty="0">
              <a:solidFill>
                <a:schemeClr val="lt1"/>
              </a:solidFill>
              <a:latin typeface="Avenir"/>
              <a:ea typeface="Avenir"/>
              <a:cs typeface="Avenir"/>
              <a:sym typeface="Avenir"/>
            </a:endParaRPr>
          </a:p>
        </p:txBody>
      </p:sp>
      <p:sp>
        <p:nvSpPr>
          <p:cNvPr id="9" name="Shape 123">
            <a:extLst>
              <a:ext uri="{FF2B5EF4-FFF2-40B4-BE49-F238E27FC236}">
                <a16:creationId xmlns:a16="http://schemas.microsoft.com/office/drawing/2014/main" id="{EC1155E9-142A-46D9-BF6E-C24665075869}"/>
              </a:ext>
            </a:extLst>
          </p:cNvPr>
          <p:cNvSpPr txBox="1"/>
          <p:nvPr/>
        </p:nvSpPr>
        <p:spPr>
          <a:xfrm>
            <a:off x="1280314" y="2687725"/>
            <a:ext cx="6555205" cy="892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2600" dirty="0">
                <a:solidFill>
                  <a:schemeClr val="lt1"/>
                </a:solidFill>
                <a:latin typeface="Avenir"/>
                <a:ea typeface="Avenir"/>
                <a:cs typeface="Avenir"/>
                <a:sym typeface="Avenir"/>
              </a:rPr>
              <a:t>200+ </a:t>
            </a:r>
            <a:r>
              <a:rPr lang="sl-SI" sz="2600" dirty="0">
                <a:solidFill>
                  <a:schemeClr val="lt1"/>
                </a:solidFill>
                <a:latin typeface="Avenir"/>
                <a:ea typeface="Avenir"/>
                <a:cs typeface="Avenir"/>
                <a:sym typeface="Avenir"/>
              </a:rPr>
              <a:t>strank</a:t>
            </a:r>
            <a:endParaRPr sz="2600" dirty="0">
              <a:solidFill>
                <a:schemeClr val="lt1"/>
              </a:solidFill>
              <a:latin typeface="Avenir"/>
              <a:ea typeface="Avenir"/>
              <a:cs typeface="Avenir"/>
              <a:sym typeface="Avenir"/>
            </a:endParaRPr>
          </a:p>
          <a:p>
            <a:pPr marL="0" marR="0" lvl="0" indent="0" algn="ctr" rtl="0">
              <a:spcBef>
                <a:spcPts val="0"/>
              </a:spcBef>
              <a:spcAft>
                <a:spcPts val="0"/>
              </a:spcAft>
              <a:buNone/>
            </a:pPr>
            <a:r>
              <a:rPr lang="it-IT" sz="2600" dirty="0">
                <a:solidFill>
                  <a:schemeClr val="lt1"/>
                </a:solidFill>
                <a:latin typeface="Avenir"/>
                <a:ea typeface="Avenir"/>
                <a:cs typeface="Avenir"/>
                <a:sym typeface="Avenir"/>
              </a:rPr>
              <a:t>30,000+ </a:t>
            </a:r>
            <a:r>
              <a:rPr lang="sl-SI" sz="2600" dirty="0">
                <a:solidFill>
                  <a:schemeClr val="lt1"/>
                </a:solidFill>
                <a:latin typeface="Avenir"/>
                <a:ea typeface="Avenir"/>
                <a:cs typeface="Avenir"/>
                <a:sym typeface="Avenir"/>
              </a:rPr>
              <a:t>udeležencev z vsega sveta</a:t>
            </a:r>
            <a:endParaRPr sz="2600" dirty="0">
              <a:solidFill>
                <a:schemeClr val="lt1"/>
              </a:solidFill>
              <a:latin typeface="Avenir"/>
              <a:ea typeface="Avenir"/>
              <a:cs typeface="Avenir"/>
              <a:sym typeface="Avenir"/>
            </a:endParaRPr>
          </a:p>
        </p:txBody>
      </p:sp>
    </p:spTree>
    <p:extLst>
      <p:ext uri="{BB962C8B-B14F-4D97-AF65-F5344CB8AC3E}">
        <p14:creationId xmlns:p14="http://schemas.microsoft.com/office/powerpoint/2010/main" val="3679546455"/>
      </p:ext>
    </p:extLst>
  </p:cSld>
  <p:clrMapOvr>
    <a:masterClrMapping/>
  </p:clrMapOvr>
  <p:transition spd="med">
    <p:fade/>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9767</TotalTime>
  <Words>613</Words>
  <Application>Microsoft Office PowerPoint</Application>
  <PresentationFormat>On-screen Show (4:3)</PresentationFormat>
  <Paragraphs>109</Paragraphs>
  <Slides>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Avenir</vt:lpstr>
      <vt:lpstr>Avenir book</vt:lpstr>
      <vt:lpstr>Avenir book</vt:lpstr>
      <vt:lpstr>Avenir book </vt:lpstr>
      <vt:lpstr>Avenir Light</vt:lpstr>
      <vt:lpstr>Avenir Medium</vt:lpstr>
      <vt:lpstr>Calibri</vt:lpstr>
      <vt:lpstr>Tema di Office</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”SYNERGIZE”   Abbott Laboratories 31th Oct 2017   Christoph Glaser Carina Asuncion</dc:title>
  <dc:creator>* *</dc:creator>
  <cp:lastModifiedBy>Tina Lenardic</cp:lastModifiedBy>
  <cp:revision>467</cp:revision>
  <cp:lastPrinted>2018-03-15T22:39:12Z</cp:lastPrinted>
  <dcterms:created xsi:type="dcterms:W3CDTF">2017-10-25T10:17:50Z</dcterms:created>
  <dcterms:modified xsi:type="dcterms:W3CDTF">2022-10-27T12:53:50Z</dcterms:modified>
</cp:coreProperties>
</file>